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58" r:id="rId4"/>
    <p:sldId id="262" r:id="rId5"/>
    <p:sldId id="268" r:id="rId6"/>
    <p:sldId id="259" r:id="rId7"/>
    <p:sldId id="270" r:id="rId8"/>
    <p:sldId id="261" r:id="rId9"/>
    <p:sldId id="264" r:id="rId10"/>
    <p:sldId id="265" r:id="rId11"/>
    <p:sldId id="260" r:id="rId12"/>
    <p:sldId id="271" r:id="rId13"/>
    <p:sldId id="263" r:id="rId14"/>
    <p:sldId id="266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</p:sldIdLst>
  <p:sldSz cx="12192000" cy="6858000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B6E4"/>
    <a:srgbClr val="B381D9"/>
    <a:srgbClr val="FBF7AB"/>
    <a:srgbClr val="FAF594"/>
    <a:srgbClr val="F8F168"/>
    <a:srgbClr val="ED8BD3"/>
    <a:srgbClr val="7BB5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14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7734CD-A616-4694-8012-C7774666EB12}" type="datetimeFigureOut">
              <a:rPr lang="pt-BR" smtClean="0"/>
              <a:t>02/09/2021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F1D0ED-1573-4A9B-90DD-D473DE7E60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68922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84561-8874-4D11-9750-F7C99FE90B11}" type="datetimeFigureOut">
              <a:rPr lang="pt-BR" smtClean="0"/>
              <a:t>02/09/2021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87869D-80AD-47E1-8185-D57FCE8D07A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4023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7869D-80AD-47E1-8185-D57FCE8D07A4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2466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7869D-80AD-47E1-8185-D57FCE8D07A4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817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7869D-80AD-47E1-8185-D57FCE8D07A4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7132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7869D-80AD-47E1-8185-D57FCE8D07A4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2448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7869D-80AD-47E1-8185-D57FCE8D07A4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6590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7869D-80AD-47E1-8185-D57FCE8D07A4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724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7869D-80AD-47E1-8185-D57FCE8D07A4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40917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7869D-80AD-47E1-8185-D57FCE8D07A4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75586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7869D-80AD-47E1-8185-D57FCE8D07A4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24566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7869D-80AD-47E1-8185-D57FCE8D07A4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00774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7869D-80AD-47E1-8185-D57FCE8D07A4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3406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7869D-80AD-47E1-8185-D57FCE8D07A4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74564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7869D-80AD-47E1-8185-D57FCE8D07A4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23702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7869D-80AD-47E1-8185-D57FCE8D07A4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84793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7869D-80AD-47E1-8185-D57FCE8D07A4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03931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7869D-80AD-47E1-8185-D57FCE8D07A4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29184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7869D-80AD-47E1-8185-D57FCE8D07A4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3210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7869D-80AD-47E1-8185-D57FCE8D07A4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0774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7869D-80AD-47E1-8185-D57FCE8D07A4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9926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7869D-80AD-47E1-8185-D57FCE8D07A4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5601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7869D-80AD-47E1-8185-D57FCE8D07A4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0928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7869D-80AD-47E1-8185-D57FCE8D07A4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9004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7869D-80AD-47E1-8185-D57FCE8D07A4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8210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7869D-80AD-47E1-8185-D57FCE8D07A4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5135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hyperlink" Target="mailto:ipat@unesc.net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eg"/><Relationship Id="rId9" Type="http://schemas.openxmlformats.org/officeDocument/2006/relationships/image" Target="../media/image7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D72AA-2403-4EE5-9793-243C3CD1F801}" type="datetime1">
              <a:rPr lang="pt-BR" smtClean="0"/>
              <a:t>02/09/2021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92FB-CB2A-47D4-A30E-39F99C1100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4919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07473-8513-48F9-9D1E-BC80ADC6BD4C}" type="datetime1">
              <a:rPr lang="pt-BR" smtClean="0"/>
              <a:t>02/09/2021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92FB-CB2A-47D4-A30E-39F99C1100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8264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1C98F-E88E-4710-B359-2894CF6A231A}" type="datetime1">
              <a:rPr lang="pt-BR" smtClean="0"/>
              <a:t>02/09/2021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92FB-CB2A-47D4-A30E-39F99C1100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355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Pr>
        <a:blipFill dpi="0" rotWithShape="1">
          <a:blip r:embed="rId2">
            <a:alphaModFix amt="2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6F669-2E1D-415D-87DD-3DE823F6DE3C}" type="datetime1">
              <a:rPr lang="pt-BR" smtClean="0"/>
              <a:t>02/09/2021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92FB-CB2A-47D4-A30E-39F99C110027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078" y="1152539"/>
            <a:ext cx="1331815" cy="102244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387" y="4172706"/>
            <a:ext cx="1851749" cy="12345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683" y="5407206"/>
            <a:ext cx="1487319" cy="111405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856" y="2896848"/>
            <a:ext cx="1701144" cy="127585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127" y="2174985"/>
            <a:ext cx="962484" cy="721863"/>
          </a:xfrm>
          <a:prstGeom prst="rect">
            <a:avLst/>
          </a:prstGeom>
        </p:spPr>
      </p:pic>
      <p:cxnSp>
        <p:nvCxnSpPr>
          <p:cNvPr id="13" name="Conector reto 12"/>
          <p:cNvCxnSpPr/>
          <p:nvPr userDrawn="1"/>
        </p:nvCxnSpPr>
        <p:spPr>
          <a:xfrm>
            <a:off x="215900" y="6521260"/>
            <a:ext cx="116967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entágono 13"/>
          <p:cNvSpPr/>
          <p:nvPr userDrawn="1"/>
        </p:nvSpPr>
        <p:spPr>
          <a:xfrm>
            <a:off x="0" y="222431"/>
            <a:ext cx="5905500" cy="696522"/>
          </a:xfrm>
          <a:prstGeom prst="homePlat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16" name="Retângulo 15"/>
          <p:cNvSpPr/>
          <p:nvPr userDrawn="1"/>
        </p:nvSpPr>
        <p:spPr>
          <a:xfrm>
            <a:off x="1742486" y="6521261"/>
            <a:ext cx="899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latin typeface="Arial Narrow" panose="020B0606020202030204" pitchFamily="34" charset="0"/>
              </a:rPr>
              <a:t>Rodovia Jorge Lacerda, km 4,5, Bairro </a:t>
            </a:r>
            <a:r>
              <a:rPr lang="pt-BR" sz="1200" dirty="0" err="1">
                <a:latin typeface="Arial Narrow" panose="020B0606020202030204" pitchFamily="34" charset="0"/>
              </a:rPr>
              <a:t>Sangão</a:t>
            </a:r>
            <a:r>
              <a:rPr lang="pt-BR" sz="1200" dirty="0">
                <a:latin typeface="Arial Narrow" panose="020B0606020202030204" pitchFamily="34" charset="0"/>
              </a:rPr>
              <a:t> – </a:t>
            </a:r>
            <a:r>
              <a:rPr lang="pt-BR" sz="1200" dirty="0" err="1">
                <a:latin typeface="Arial Narrow" panose="020B0606020202030204" pitchFamily="34" charset="0"/>
              </a:rPr>
              <a:t>Criciúma-SC</a:t>
            </a:r>
            <a:r>
              <a:rPr lang="pt-BR" sz="1200" dirty="0">
                <a:latin typeface="Arial Narrow" panose="020B0606020202030204" pitchFamily="34" charset="0"/>
              </a:rPr>
              <a:t>. </a:t>
            </a:r>
            <a:r>
              <a:rPr lang="en-US" sz="1200" dirty="0">
                <a:latin typeface="Arial Narrow" panose="020B0606020202030204" pitchFamily="34" charset="0"/>
              </a:rPr>
              <a:t>CEP: </a:t>
            </a:r>
            <a:r>
              <a:rPr lang="en-US" sz="1200" dirty="0" smtClean="0">
                <a:latin typeface="Arial Narrow" panose="020B0606020202030204" pitchFamily="34" charset="0"/>
              </a:rPr>
              <a:t>88805-350 - </a:t>
            </a:r>
            <a:r>
              <a:rPr lang="en-US" sz="1200" dirty="0" err="1" smtClean="0">
                <a:latin typeface="Arial Narrow" panose="020B0606020202030204" pitchFamily="34" charset="0"/>
              </a:rPr>
              <a:t>Fone</a:t>
            </a:r>
            <a:r>
              <a:rPr lang="en-US" sz="1200" dirty="0">
                <a:latin typeface="Arial Narrow" panose="020B0606020202030204" pitchFamily="34" charset="0"/>
              </a:rPr>
              <a:t>: (48) 3444-3746 / Fax: (48) 3431-4509 – email: </a:t>
            </a:r>
            <a:r>
              <a:rPr lang="en-US" sz="1200" u="sng" dirty="0">
                <a:latin typeface="Arial Narrow" panose="020B0606020202030204" pitchFamily="34" charset="0"/>
                <a:hlinkClick r:id="rId8"/>
              </a:rPr>
              <a:t>ipat@unesc.net</a:t>
            </a:r>
            <a:endParaRPr lang="pt-BR" sz="1200" b="1" dirty="0">
              <a:latin typeface="Arial Narrow" panose="020B0606020202030204" pitchFamily="34" charset="0"/>
            </a:endParaRPr>
          </a:p>
        </p:txBody>
      </p:sp>
      <p:sp>
        <p:nvSpPr>
          <p:cNvPr id="17" name="Espaço Reservado para Número de Slide 21"/>
          <p:cNvSpPr txBox="1">
            <a:spLocks/>
          </p:cNvSpPr>
          <p:nvPr userDrawn="1"/>
        </p:nvSpPr>
        <p:spPr>
          <a:xfrm>
            <a:off x="9169400" y="64771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6F92FB-CB2A-47D4-A30E-39F99C110027}" type="slidenum">
              <a:rPr lang="pt-BR" sz="1200" smtClean="0">
                <a:solidFill>
                  <a:schemeClr val="tx1"/>
                </a:solidFill>
              </a:rPr>
              <a:pPr/>
              <a:t>‹nº›</a:t>
            </a:fld>
            <a:endParaRPr lang="pt-BR" sz="1200" dirty="0">
              <a:solidFill>
                <a:schemeClr val="tx1"/>
              </a:solidFill>
            </a:endParaRPr>
          </a:p>
        </p:txBody>
      </p:sp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957" y="0"/>
            <a:ext cx="1800654" cy="114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68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ABBDD-E365-4432-AC42-876CA85AFAD4}" type="datetime1">
              <a:rPr lang="pt-BR" smtClean="0"/>
              <a:t>02/09/2021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92FB-CB2A-47D4-A30E-39F99C1100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345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167D7-E254-409F-8D6A-3CF0FE061DBB}" type="datetime1">
              <a:rPr lang="pt-BR" smtClean="0"/>
              <a:t>02/09/2021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92FB-CB2A-47D4-A30E-39F99C1100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8482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96863-616C-4CBA-ABAF-2C60A194342D}" type="datetime1">
              <a:rPr lang="pt-BR" smtClean="0"/>
              <a:t>02/09/2021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92FB-CB2A-47D4-A30E-39F99C1100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6821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86CA7-F9E4-4A22-9345-CA07B346F4B5}" type="datetime1">
              <a:rPr lang="pt-BR" smtClean="0"/>
              <a:t>02/09/2021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92FB-CB2A-47D4-A30E-39F99C1100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8392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DCA0B-2623-4850-A2C1-7F9DFF0D1A54}" type="datetime1">
              <a:rPr lang="pt-BR" smtClean="0"/>
              <a:t>02/09/2021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92FB-CB2A-47D4-A30E-39F99C1100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7697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5294A-3C3A-4887-9503-82302858A837}" type="datetime1">
              <a:rPr lang="pt-BR" smtClean="0"/>
              <a:t>02/09/2021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92FB-CB2A-47D4-A30E-39F99C1100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0741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43B6A-1252-477F-BD65-9A5E59FC749D}" type="datetime1">
              <a:rPr lang="pt-BR" smtClean="0"/>
              <a:t>02/09/2021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F92FB-CB2A-47D4-A30E-39F99C1100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8712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4666D-2CDB-493E-912A-78F78719DE1B}" type="datetime1">
              <a:rPr lang="pt-BR" smtClean="0"/>
              <a:t>02/09/2021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F92FB-CB2A-47D4-A30E-39F99C1100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1231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jpg"/><Relationship Id="rId7" Type="http://schemas.openxmlformats.org/officeDocument/2006/relationships/image" Target="../media/image11.jp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15.png"/><Relationship Id="rId5" Type="http://schemas.openxmlformats.org/officeDocument/2006/relationships/image" Target="../media/image10.jpeg"/><Relationship Id="rId10" Type="http://schemas.openxmlformats.org/officeDocument/2006/relationships/image" Target="../media/image14.png"/><Relationship Id="rId4" Type="http://schemas.openxmlformats.org/officeDocument/2006/relationships/image" Target="../media/image9.jpe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ipat@unesc.net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eg"/><Relationship Id="rId9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jpg"/><Relationship Id="rId7" Type="http://schemas.openxmlformats.org/officeDocument/2006/relationships/image" Target="../media/image11.jp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15.png"/><Relationship Id="rId5" Type="http://schemas.openxmlformats.org/officeDocument/2006/relationships/image" Target="../media/image10.jpeg"/><Relationship Id="rId10" Type="http://schemas.openxmlformats.org/officeDocument/2006/relationships/image" Target="../media/image14.png"/><Relationship Id="rId4" Type="http://schemas.openxmlformats.org/officeDocument/2006/relationships/image" Target="../media/image9.jpe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12192000" cy="2806700"/>
          </a:xfrm>
          <a:prstGeom prst="rect">
            <a:avLst/>
          </a:prstGeom>
          <a:blipFill>
            <a:blip r:embed="rId3">
              <a:alphaModFix amt="53000"/>
            </a:blip>
            <a:stretch>
              <a:fillRect t="-64096" b="-5629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 </a:t>
            </a:r>
          </a:p>
        </p:txBody>
      </p:sp>
      <p:sp>
        <p:nvSpPr>
          <p:cNvPr id="3" name="Pentágono 2"/>
          <p:cNvSpPr/>
          <p:nvPr/>
        </p:nvSpPr>
        <p:spPr>
          <a:xfrm flipH="1">
            <a:off x="6229471" y="3151812"/>
            <a:ext cx="5962531" cy="859830"/>
          </a:xfrm>
          <a:prstGeom prst="homePlat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806700"/>
            <a:ext cx="2542067" cy="195156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8266"/>
            <a:ext cx="3149600" cy="209973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577" y="2810932"/>
            <a:ext cx="2599792" cy="1947334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0" y="4762498"/>
            <a:ext cx="2272920" cy="170469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371" y="3759407"/>
            <a:ext cx="1331815" cy="998861"/>
          </a:xfrm>
          <a:prstGeom prst="rect">
            <a:avLst/>
          </a:prstGeom>
        </p:spPr>
      </p:pic>
      <p:cxnSp>
        <p:nvCxnSpPr>
          <p:cNvPr id="17" name="Conector reto 16"/>
          <p:cNvCxnSpPr/>
          <p:nvPr/>
        </p:nvCxnSpPr>
        <p:spPr>
          <a:xfrm>
            <a:off x="0" y="2806700"/>
            <a:ext cx="12192000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/>
          <p:cNvSpPr/>
          <p:nvPr/>
        </p:nvSpPr>
        <p:spPr>
          <a:xfrm>
            <a:off x="6211260" y="1819872"/>
            <a:ext cx="5980740" cy="116955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7000" b="1" dirty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MARACAJÁ - SC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6229471" y="1489010"/>
            <a:ext cx="5962531" cy="66172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700" b="1" dirty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REVISÃO DO PLANO DIRETOR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6644946" y="4154166"/>
            <a:ext cx="54327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UMA REALIZAÇÃO: </a:t>
            </a:r>
          </a:p>
          <a:p>
            <a:pPr algn="ctr"/>
            <a:r>
              <a:rPr lang="pt-BR" sz="1600" b="1" dirty="0"/>
              <a:t>Prefeitura Municipal De Maracajá/SC</a:t>
            </a:r>
          </a:p>
          <a:p>
            <a:pPr algn="ctr"/>
            <a:endParaRPr lang="pt-BR" sz="1600" dirty="0"/>
          </a:p>
          <a:p>
            <a:pPr algn="ctr"/>
            <a:r>
              <a:rPr lang="pt-BR" sz="1600" dirty="0"/>
              <a:t>APOIO TÉCNICO:</a:t>
            </a:r>
          </a:p>
          <a:p>
            <a:pPr algn="ctr"/>
            <a:r>
              <a:rPr lang="pt-BR" sz="1600" b="1" dirty="0"/>
              <a:t>Universidade Do Extremo Sul Catarinense – UNESC</a:t>
            </a:r>
          </a:p>
          <a:p>
            <a:pPr algn="ctr"/>
            <a:r>
              <a:rPr lang="pt-BR" sz="1600" b="1" dirty="0"/>
              <a:t>Parque Científico E Tecnológico  - Iparque</a:t>
            </a:r>
          </a:p>
          <a:p>
            <a:pPr algn="ctr"/>
            <a:endParaRPr lang="pt-BR" b="1" dirty="0"/>
          </a:p>
          <a:p>
            <a:pPr algn="ctr"/>
            <a:endParaRPr lang="pt-BR" b="1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6644946" y="3294336"/>
            <a:ext cx="55470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>
                <a:solidFill>
                  <a:schemeClr val="bg1"/>
                </a:solidFill>
              </a:rPr>
              <a:t>CARTILHA INFORMATIVA</a:t>
            </a:r>
            <a:endParaRPr lang="pt-BR" sz="3000" b="1" dirty="0">
              <a:solidFill>
                <a:schemeClr val="bg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155" y="5941948"/>
            <a:ext cx="948886" cy="74487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3" t="12756" r="12713" b="10280"/>
          <a:stretch/>
        </p:blipFill>
        <p:spPr>
          <a:xfrm>
            <a:off x="7445097" y="5941949"/>
            <a:ext cx="736600" cy="73660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143" y="5985779"/>
            <a:ext cx="734569" cy="70104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869" y="5976078"/>
            <a:ext cx="637381" cy="71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6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293693"/>
            <a:ext cx="5499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</a:rPr>
              <a:t>EVENTOS PÚBLICOS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28600" y="1138165"/>
            <a:ext cx="54991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300" b="1" u="sng" dirty="0">
                <a:solidFill>
                  <a:schemeClr val="accent6">
                    <a:lumMod val="75000"/>
                  </a:schemeClr>
                </a:solidFill>
              </a:rPr>
              <a:t>Audiência Pública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353050" y="1138165"/>
            <a:ext cx="54991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300" b="1" u="sng" dirty="0">
                <a:solidFill>
                  <a:schemeClr val="accent6">
                    <a:lumMod val="75000"/>
                  </a:schemeClr>
                </a:solidFill>
              </a:rPr>
              <a:t>Conferência Pública ou Oficinas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754" y="3839602"/>
            <a:ext cx="2478446" cy="2672369"/>
          </a:xfrm>
          <a:prstGeom prst="rect">
            <a:avLst/>
          </a:prstGeom>
        </p:spPr>
      </p:pic>
      <p:sp>
        <p:nvSpPr>
          <p:cNvPr id="14" name="Texto Explicativo Retangular com Cantos Arredondados 13"/>
          <p:cNvSpPr/>
          <p:nvPr/>
        </p:nvSpPr>
        <p:spPr>
          <a:xfrm flipH="1">
            <a:off x="5156200" y="1663172"/>
            <a:ext cx="4965700" cy="2110056"/>
          </a:xfrm>
          <a:prstGeom prst="wedgeRoundRectCallout">
            <a:avLst>
              <a:gd name="adj1" fmla="val -20833"/>
              <a:gd name="adj2" fmla="val 70003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5207000" y="1663174"/>
            <a:ext cx="48387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40000"/>
            <a:r>
              <a:rPr lang="pt-BR" dirty="0"/>
              <a:t>	A conferência pública é o ato pelo qual é </a:t>
            </a:r>
            <a:r>
              <a:rPr lang="pt-BR" b="1" dirty="0"/>
              <a:t>feita a apresentação da realidade municipal</a:t>
            </a:r>
            <a:r>
              <a:rPr lang="pt-BR" dirty="0"/>
              <a:t>, em todos os seus aspectos, como o aumento populacional, usos, zonas e infraestrutura com o </a:t>
            </a:r>
            <a:r>
              <a:rPr lang="pt-BR" b="1" dirty="0"/>
              <a:t>intuito de ouvir a comunidade, coletando dados sobre as necessidades e potencialidades regionais, através da setorização por bairros</a:t>
            </a:r>
            <a:r>
              <a:rPr lang="pt-BR" dirty="0"/>
              <a:t>.</a:t>
            </a:r>
          </a:p>
        </p:txBody>
      </p:sp>
      <p:sp>
        <p:nvSpPr>
          <p:cNvPr id="15" name="Retângulo Arredondado 14"/>
          <p:cNvSpPr/>
          <p:nvPr/>
        </p:nvSpPr>
        <p:spPr>
          <a:xfrm>
            <a:off x="228600" y="1663172"/>
            <a:ext cx="4483100" cy="21100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342900" y="1702539"/>
            <a:ext cx="42545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40000"/>
            <a:r>
              <a:rPr lang="pt-BR" dirty="0"/>
              <a:t>	Será realizada </a:t>
            </a:r>
            <a:r>
              <a:rPr lang="pt-BR" b="1" dirty="0"/>
              <a:t>Audiência Pública Final </a:t>
            </a:r>
            <a:r>
              <a:rPr lang="pt-BR" dirty="0"/>
              <a:t>para apresentar a proposta do projeto de lei elaborado de acordo com as leituras técnica e comunitária através das contribuições das consultas públicas, e em conformidade com o planejamento estratégico do Município.</a:t>
            </a:r>
          </a:p>
        </p:txBody>
      </p:sp>
      <p:sp>
        <p:nvSpPr>
          <p:cNvPr id="16" name="Retângulo Arredondado 15"/>
          <p:cNvSpPr/>
          <p:nvPr/>
        </p:nvSpPr>
        <p:spPr>
          <a:xfrm>
            <a:off x="965200" y="4343401"/>
            <a:ext cx="5988050" cy="15494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>
            <a:off x="1069975" y="4488504"/>
            <a:ext cx="5778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40000"/>
            <a:r>
              <a:rPr lang="pt-BR" dirty="0"/>
              <a:t>	As Conferências Públicas serão anunciadas com no mínimo 15 dias de antecedência, publicadas em jornais de circulação, site do Município e demais veículos de comunicação.</a:t>
            </a:r>
          </a:p>
        </p:txBody>
      </p:sp>
    </p:spTree>
    <p:extLst>
      <p:ext uri="{BB962C8B-B14F-4D97-AF65-F5344CB8AC3E}">
        <p14:creationId xmlns:p14="http://schemas.microsoft.com/office/powerpoint/2010/main" val="466409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293693"/>
            <a:ext cx="5499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</a:rPr>
              <a:t> Etapas do Plano Diretor</a:t>
            </a:r>
          </a:p>
        </p:txBody>
      </p:sp>
      <p:sp>
        <p:nvSpPr>
          <p:cNvPr id="2" name="Texto Explicativo em Seta para a Direita 1"/>
          <p:cNvSpPr/>
          <p:nvPr/>
        </p:nvSpPr>
        <p:spPr>
          <a:xfrm>
            <a:off x="220719" y="1434047"/>
            <a:ext cx="1975945" cy="1313792"/>
          </a:xfrm>
          <a:prstGeom prst="rightArrowCallout">
            <a:avLst>
              <a:gd name="adj1" fmla="val 26587"/>
              <a:gd name="adj2" fmla="val 27381"/>
              <a:gd name="adj3" fmla="val 26306"/>
              <a:gd name="adj4" fmla="val 7614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exto Explicativo em Seta para a Direita 3"/>
          <p:cNvSpPr/>
          <p:nvPr/>
        </p:nvSpPr>
        <p:spPr>
          <a:xfrm>
            <a:off x="2196664" y="1434047"/>
            <a:ext cx="1975945" cy="1313792"/>
          </a:xfrm>
          <a:prstGeom prst="rightArrowCallout">
            <a:avLst>
              <a:gd name="adj1" fmla="val 26587"/>
              <a:gd name="adj2" fmla="val 27381"/>
              <a:gd name="adj3" fmla="val 26306"/>
              <a:gd name="adj4" fmla="val 7614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o Explicativo em Seta para a Direita 5"/>
          <p:cNvSpPr/>
          <p:nvPr/>
        </p:nvSpPr>
        <p:spPr>
          <a:xfrm>
            <a:off x="4172609" y="1434047"/>
            <a:ext cx="1975945" cy="1313792"/>
          </a:xfrm>
          <a:prstGeom prst="rightArrowCallout">
            <a:avLst>
              <a:gd name="adj1" fmla="val 26587"/>
              <a:gd name="adj2" fmla="val 27381"/>
              <a:gd name="adj3" fmla="val 26306"/>
              <a:gd name="adj4" fmla="val 7614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o Explicativo em Seta para a Direita 6"/>
          <p:cNvSpPr/>
          <p:nvPr/>
        </p:nvSpPr>
        <p:spPr>
          <a:xfrm>
            <a:off x="6148554" y="1434047"/>
            <a:ext cx="1975945" cy="1313792"/>
          </a:xfrm>
          <a:prstGeom prst="rightArrowCallout">
            <a:avLst>
              <a:gd name="adj1" fmla="val 26587"/>
              <a:gd name="adj2" fmla="val 27381"/>
              <a:gd name="adj3" fmla="val 26306"/>
              <a:gd name="adj4" fmla="val 76147"/>
            </a:avLst>
          </a:prstGeom>
          <a:solidFill>
            <a:srgbClr val="B38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8124499" y="1434047"/>
            <a:ext cx="1492469" cy="13137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220718" y="1550292"/>
            <a:ext cx="149246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00" dirty="0"/>
              <a:t>METODOLOGIA DE TRABALHO </a:t>
            </a:r>
          </a:p>
          <a:p>
            <a:pPr algn="ctr"/>
            <a:r>
              <a:rPr lang="pt-BR" sz="1300" dirty="0"/>
              <a:t>+</a:t>
            </a:r>
          </a:p>
          <a:p>
            <a:pPr algn="ctr"/>
            <a:r>
              <a:rPr lang="pt-BR" sz="1300" dirty="0"/>
              <a:t>PROCESSO PARTICIPATIVO</a:t>
            </a:r>
          </a:p>
        </p:txBody>
      </p:sp>
      <p:sp>
        <p:nvSpPr>
          <p:cNvPr id="11" name="Retângulo Arredondado 10"/>
          <p:cNvSpPr/>
          <p:nvPr/>
        </p:nvSpPr>
        <p:spPr>
          <a:xfrm>
            <a:off x="494900" y="1149445"/>
            <a:ext cx="1008993" cy="31531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494900" y="1149445"/>
            <a:ext cx="1008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ETAPA 01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196658" y="1761967"/>
            <a:ext cx="149246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00" dirty="0"/>
              <a:t>LEITURA DA REALIDADE MUNICIPAL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4172605" y="1546524"/>
            <a:ext cx="149246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00" dirty="0"/>
              <a:t>DEFINIÇÃO DOS EIXOS ESTRATÉGICOS E FORMULAÇÃO DAS PROPOSTAS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6148552" y="1546524"/>
            <a:ext cx="149246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00" dirty="0"/>
              <a:t>ELABORAÇÃO E APRESENTAÇÃO DA VERSÃO PRELIMINAR DO PLANO DIRETOR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8124498" y="1506167"/>
            <a:ext cx="149246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00" dirty="0"/>
              <a:t>CONSULTA PÚBLICA + CONFERÊNCIA FINAL E CONSOLIDAÇÃO DO PROJETO DE LEI </a:t>
            </a:r>
          </a:p>
        </p:txBody>
      </p:sp>
      <p:sp>
        <p:nvSpPr>
          <p:cNvPr id="17" name="Retângulo Arredondado 16"/>
          <p:cNvSpPr/>
          <p:nvPr/>
        </p:nvSpPr>
        <p:spPr>
          <a:xfrm>
            <a:off x="2470845" y="1148224"/>
            <a:ext cx="1008993" cy="31531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>
            <a:off x="2470845" y="1148224"/>
            <a:ext cx="1008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ETAPA 02</a:t>
            </a:r>
          </a:p>
        </p:txBody>
      </p:sp>
      <p:sp>
        <p:nvSpPr>
          <p:cNvPr id="19" name="Retângulo Arredondado 18"/>
          <p:cNvSpPr/>
          <p:nvPr/>
        </p:nvSpPr>
        <p:spPr>
          <a:xfrm>
            <a:off x="4446790" y="1148224"/>
            <a:ext cx="1008993" cy="31531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4446790" y="1148224"/>
            <a:ext cx="1008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ETAPA 03</a:t>
            </a:r>
          </a:p>
        </p:txBody>
      </p:sp>
      <p:sp>
        <p:nvSpPr>
          <p:cNvPr id="21" name="Retângulo Arredondado 20"/>
          <p:cNvSpPr/>
          <p:nvPr/>
        </p:nvSpPr>
        <p:spPr>
          <a:xfrm>
            <a:off x="6410852" y="1148224"/>
            <a:ext cx="1008993" cy="31531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/>
          <p:cNvSpPr txBox="1"/>
          <p:nvPr/>
        </p:nvSpPr>
        <p:spPr>
          <a:xfrm>
            <a:off x="6410852" y="1148224"/>
            <a:ext cx="1008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ETAPA 04</a:t>
            </a:r>
          </a:p>
        </p:txBody>
      </p:sp>
      <p:sp>
        <p:nvSpPr>
          <p:cNvPr id="23" name="Retângulo Arredondado 22"/>
          <p:cNvSpPr/>
          <p:nvPr/>
        </p:nvSpPr>
        <p:spPr>
          <a:xfrm>
            <a:off x="8366236" y="1187757"/>
            <a:ext cx="1008993" cy="31531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/>
          <p:cNvSpPr txBox="1"/>
          <p:nvPr/>
        </p:nvSpPr>
        <p:spPr>
          <a:xfrm>
            <a:off x="8366236" y="1187757"/>
            <a:ext cx="1008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ETAPA 05</a:t>
            </a:r>
          </a:p>
        </p:txBody>
      </p:sp>
      <p:sp>
        <p:nvSpPr>
          <p:cNvPr id="27" name="Retângulo Arredondado 26"/>
          <p:cNvSpPr/>
          <p:nvPr/>
        </p:nvSpPr>
        <p:spPr>
          <a:xfrm>
            <a:off x="201578" y="2914301"/>
            <a:ext cx="1595635" cy="33678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/>
          <p:cNvSpPr txBox="1"/>
          <p:nvPr/>
        </p:nvSpPr>
        <p:spPr>
          <a:xfrm>
            <a:off x="214357" y="2912322"/>
            <a:ext cx="1595634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pt-BR" sz="1000" dirty="0"/>
              <a:t>- Instruções iniciais e capacitação da Equipe Técnica da Prefeitura;</a:t>
            </a:r>
          </a:p>
          <a:p>
            <a:pPr>
              <a:spcBef>
                <a:spcPts val="400"/>
              </a:spcBef>
            </a:pPr>
            <a:r>
              <a:rPr lang="pt-BR" sz="1000" dirty="0"/>
              <a:t>- Compartilhamento de dados municipais;</a:t>
            </a:r>
          </a:p>
          <a:p>
            <a:pPr>
              <a:spcBef>
                <a:spcPts val="400"/>
              </a:spcBef>
            </a:pPr>
            <a:r>
              <a:rPr lang="pt-BR" sz="1000" dirty="0"/>
              <a:t>- Formalização dos grupos de trabalho (GE+GTI); </a:t>
            </a:r>
          </a:p>
          <a:p>
            <a:pPr>
              <a:spcBef>
                <a:spcPts val="400"/>
              </a:spcBef>
            </a:pPr>
            <a:r>
              <a:rPr lang="pt-BR" sz="1000" dirty="0"/>
              <a:t>- Instituição do regimento geral do processo participativo;</a:t>
            </a:r>
          </a:p>
          <a:p>
            <a:pPr>
              <a:spcBef>
                <a:spcPts val="400"/>
              </a:spcBef>
            </a:pPr>
            <a:r>
              <a:rPr lang="pt-BR" sz="1000" dirty="0"/>
              <a:t>- Ações de sensibilização da população e divulgação.</a:t>
            </a:r>
          </a:p>
        </p:txBody>
      </p:sp>
      <p:sp>
        <p:nvSpPr>
          <p:cNvPr id="29" name="Retângulo Arredondado 28"/>
          <p:cNvSpPr/>
          <p:nvPr/>
        </p:nvSpPr>
        <p:spPr>
          <a:xfrm>
            <a:off x="2157032" y="2914301"/>
            <a:ext cx="1633909" cy="33678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CaixaDeTexto 29"/>
          <p:cNvSpPr txBox="1"/>
          <p:nvPr/>
        </p:nvSpPr>
        <p:spPr>
          <a:xfrm>
            <a:off x="2140195" y="2926852"/>
            <a:ext cx="1650745" cy="260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- Análise, diagnóstico e definição de diretrizes. Análise da legislação existente, elaboração de mapas, atividades de saída a campo;</a:t>
            </a:r>
          </a:p>
          <a:p>
            <a:pPr>
              <a:spcBef>
                <a:spcPts val="400"/>
              </a:spcBef>
            </a:pPr>
            <a:r>
              <a:rPr lang="pt-BR" sz="1000" dirty="0"/>
              <a:t>-Realização de Evento Comunitário e </a:t>
            </a:r>
            <a:r>
              <a:rPr lang="pt-BR" sz="1000" dirty="0" smtClean="0"/>
              <a:t>Setorial ;</a:t>
            </a:r>
          </a:p>
          <a:p>
            <a:pPr>
              <a:spcBef>
                <a:spcPts val="400"/>
              </a:spcBef>
            </a:pPr>
            <a:r>
              <a:rPr lang="pt-BR" sz="1000" dirty="0" smtClean="0"/>
              <a:t>-Sistematização </a:t>
            </a:r>
            <a:r>
              <a:rPr lang="pt-BR" sz="1000" dirty="0"/>
              <a:t>dos dados resultantes da Leitura Comunitária;</a:t>
            </a:r>
          </a:p>
          <a:p>
            <a:pPr>
              <a:spcBef>
                <a:spcPts val="400"/>
              </a:spcBef>
            </a:pPr>
            <a:r>
              <a:rPr lang="pt-BR" sz="1000" dirty="0" smtClean="0"/>
              <a:t>- </a:t>
            </a:r>
            <a:r>
              <a:rPr lang="pt-BR" sz="1000" dirty="0"/>
              <a:t>Eleição de representantes das comunidades;</a:t>
            </a:r>
          </a:p>
          <a:p>
            <a:pPr>
              <a:spcBef>
                <a:spcPts val="400"/>
              </a:spcBef>
            </a:pPr>
            <a:r>
              <a:rPr lang="pt-BR" sz="1000" dirty="0"/>
              <a:t>- Instituição no NG (Núcleo Gestor).</a:t>
            </a:r>
          </a:p>
        </p:txBody>
      </p:sp>
      <p:sp>
        <p:nvSpPr>
          <p:cNvPr id="39" name="Retângulo Arredondado 38"/>
          <p:cNvSpPr/>
          <p:nvPr/>
        </p:nvSpPr>
        <p:spPr>
          <a:xfrm>
            <a:off x="4137980" y="2914301"/>
            <a:ext cx="1633909" cy="33678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CaixaDeTexto 31"/>
          <p:cNvSpPr txBox="1"/>
          <p:nvPr/>
        </p:nvSpPr>
        <p:spPr>
          <a:xfrm>
            <a:off x="4137979" y="2912320"/>
            <a:ext cx="1621485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pt-BR" sz="1000" dirty="0"/>
              <a:t>- Planejamento e realização de Oficina de trabalho do Planejamento Estratégico Participativo para o Plano Diretor;</a:t>
            </a:r>
          </a:p>
          <a:p>
            <a:pPr>
              <a:spcBef>
                <a:spcPts val="400"/>
              </a:spcBef>
            </a:pPr>
            <a:r>
              <a:rPr lang="pt-BR" sz="1000" dirty="0"/>
              <a:t>- Definição dos eixos estratégicos, para a formulação dos objetivos e diretrizes do Plano Diretor. </a:t>
            </a:r>
          </a:p>
        </p:txBody>
      </p:sp>
      <p:sp>
        <p:nvSpPr>
          <p:cNvPr id="40" name="Retângulo Arredondado 39"/>
          <p:cNvSpPr/>
          <p:nvPr/>
        </p:nvSpPr>
        <p:spPr>
          <a:xfrm>
            <a:off x="6072829" y="2914301"/>
            <a:ext cx="1633909" cy="33678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Retângulo Arredondado 40"/>
          <p:cNvSpPr/>
          <p:nvPr/>
        </p:nvSpPr>
        <p:spPr>
          <a:xfrm>
            <a:off x="8053777" y="2914301"/>
            <a:ext cx="1633909" cy="33678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CaixaDeTexto 34"/>
          <p:cNvSpPr txBox="1"/>
          <p:nvPr/>
        </p:nvSpPr>
        <p:spPr>
          <a:xfrm>
            <a:off x="6090283" y="2917586"/>
            <a:ext cx="16164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pt-BR" sz="1000" dirty="0"/>
              <a:t>- Elaboração da versão preliminar de revisão do Plano Diretor Participativo, bem como o Projeto de Lei do Plano Diretor;</a:t>
            </a:r>
          </a:p>
          <a:p>
            <a:pPr>
              <a:spcBef>
                <a:spcPts val="400"/>
              </a:spcBef>
            </a:pPr>
            <a:r>
              <a:rPr lang="pt-BR" sz="1000" dirty="0"/>
              <a:t>- Definição das regras para consulta pública;</a:t>
            </a:r>
          </a:p>
          <a:p>
            <a:pPr>
              <a:spcBef>
                <a:spcPts val="400"/>
              </a:spcBef>
            </a:pPr>
            <a:r>
              <a:rPr lang="pt-BR" sz="1000" dirty="0"/>
              <a:t>- Definição das regras para a conferência final do plano;</a:t>
            </a:r>
          </a:p>
          <a:p>
            <a:pPr>
              <a:spcBef>
                <a:spcPts val="400"/>
              </a:spcBef>
            </a:pPr>
            <a:r>
              <a:rPr lang="pt-BR" sz="1000" dirty="0"/>
              <a:t>- Realização de evento para apresentação da versão preliminar, na Conferência final, com mobilização da população.</a:t>
            </a:r>
          </a:p>
        </p:txBody>
      </p:sp>
      <p:sp>
        <p:nvSpPr>
          <p:cNvPr id="38" name="CaixaDeTexto 37"/>
          <p:cNvSpPr txBox="1"/>
          <p:nvPr/>
        </p:nvSpPr>
        <p:spPr>
          <a:xfrm>
            <a:off x="8053776" y="2926850"/>
            <a:ext cx="16339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- Período de consulta pública;</a:t>
            </a:r>
          </a:p>
          <a:p>
            <a:r>
              <a:rPr lang="pt-BR" sz="1000" dirty="0"/>
              <a:t>- Sistematização e análise das proposições recebidas; -  Audiência Pública de apresentação e deliberação;</a:t>
            </a:r>
          </a:p>
          <a:p>
            <a:r>
              <a:rPr lang="pt-BR" sz="1000" dirty="0"/>
              <a:t>- Consolidação do Projeto de Lei do Plano Diretor Participativo com base nas Deliberações da Audiência Pública.</a:t>
            </a:r>
          </a:p>
        </p:txBody>
      </p:sp>
      <p:sp>
        <p:nvSpPr>
          <p:cNvPr id="3" name="Retângulo 2"/>
          <p:cNvSpPr/>
          <p:nvPr/>
        </p:nvSpPr>
        <p:spPr>
          <a:xfrm>
            <a:off x="76201" y="1018540"/>
            <a:ext cx="1839091" cy="536956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114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0" y="293693"/>
            <a:ext cx="5499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</a:rPr>
              <a:t> METODOLOGIA E PARTICIPAÇÃO</a:t>
            </a:r>
          </a:p>
        </p:txBody>
      </p:sp>
      <p:sp>
        <p:nvSpPr>
          <p:cNvPr id="8" name="Retângulo Arredondado 7"/>
          <p:cNvSpPr/>
          <p:nvPr/>
        </p:nvSpPr>
        <p:spPr>
          <a:xfrm>
            <a:off x="139700" y="981063"/>
            <a:ext cx="9499600" cy="547053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417556" y="1150068"/>
            <a:ext cx="9221744" cy="5037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pt-BR" dirty="0"/>
              <a:t>Instruções iniciais e capacitação da Equipe Técnica da Prefeitura;</a:t>
            </a:r>
          </a:p>
          <a:p>
            <a:pPr marL="342900" indent="-342900"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pt-BR" dirty="0"/>
              <a:t>Compartilhamento de dados municipais;</a:t>
            </a:r>
          </a:p>
          <a:p>
            <a:pPr marL="800100" lvl="1" indent="-34290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pt-BR" dirty="0"/>
              <a:t>Levantamento da Legislação atual e todos os documentos anexos, a fim de identificar todos os instrumentos legais aplicados no município.</a:t>
            </a:r>
          </a:p>
          <a:p>
            <a:pPr marL="342900" indent="-342900"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pt-BR" dirty="0"/>
              <a:t>Formalização dos grupos de trabalho (GE+GTI) através de decretos; </a:t>
            </a:r>
          </a:p>
          <a:p>
            <a:pPr marL="800100" lvl="1" indent="-34290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pt-BR" dirty="0"/>
              <a:t>GE: Grupo Executivo (Técnicos engenheiros, arquitetos, administração, procuradoria, e Iparque/UNESC);</a:t>
            </a:r>
          </a:p>
          <a:p>
            <a:pPr marL="800100" lvl="1" indent="-34290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pt-BR" dirty="0"/>
              <a:t>GTI: Grupo Técnico Intersetorial (secretários e funcionários de diferentes áreas e temas que fornecerão informações importantes);</a:t>
            </a:r>
          </a:p>
          <a:p>
            <a:pPr marL="342900" indent="-342900"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pt-BR" dirty="0"/>
              <a:t>Instituição do regimento geral do processo participativo;</a:t>
            </a:r>
          </a:p>
          <a:p>
            <a:pPr marL="800100" lvl="1" indent="-34290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pt-BR" dirty="0"/>
              <a:t>Regulamentação do processo, torna-lo público a toda população através de decreto;</a:t>
            </a:r>
          </a:p>
          <a:p>
            <a:pPr marL="342900" indent="-342900"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pt-BR" dirty="0"/>
              <a:t>Ações de sensibilização da população e divulgação.</a:t>
            </a:r>
          </a:p>
          <a:p>
            <a:pPr marL="800100" lvl="1" indent="-34290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pt-BR" dirty="0"/>
              <a:t>Formular a página no site da Prefeitura, organização de setor responsável para receber manifestações através de protocolos, meios de divulgação (rádio, carro de som, convites, grupos de WhatsApp)</a:t>
            </a:r>
          </a:p>
          <a:p>
            <a:pPr marL="342900" indent="-342900"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pt-BR" dirty="0"/>
              <a:t>Divisão de setores e bairros em regiões para realização de eventos de conferência e oficinas.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6005556" y="293693"/>
            <a:ext cx="44994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accent6">
                    <a:lumMod val="75000"/>
                  </a:schemeClr>
                </a:solidFill>
                <a:latin typeface="Bodoni MT Black" panose="02070A03080606020203" pitchFamily="18" charset="0"/>
              </a:rPr>
              <a:t>ETAPA 01</a:t>
            </a:r>
          </a:p>
        </p:txBody>
      </p:sp>
    </p:spTree>
    <p:extLst>
      <p:ext uri="{BB962C8B-B14F-4D97-AF65-F5344CB8AC3E}">
        <p14:creationId xmlns:p14="http://schemas.microsoft.com/office/powerpoint/2010/main" val="250958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293693"/>
            <a:ext cx="5499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</a:rPr>
              <a:t>LEITURA DA CIDADE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74171" y="967606"/>
            <a:ext cx="54991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300" b="1" dirty="0">
                <a:solidFill>
                  <a:schemeClr val="accent6">
                    <a:lumMod val="75000"/>
                  </a:schemeClr>
                </a:solidFill>
              </a:rPr>
              <a:t>Leitura Técnica</a:t>
            </a:r>
          </a:p>
        </p:txBody>
      </p:sp>
      <p:sp>
        <p:nvSpPr>
          <p:cNvPr id="8" name="Retângulo 7"/>
          <p:cNvSpPr/>
          <p:nvPr/>
        </p:nvSpPr>
        <p:spPr>
          <a:xfrm>
            <a:off x="174172" y="1413880"/>
            <a:ext cx="3819760" cy="494247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313241" y="1463174"/>
            <a:ext cx="358853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40000"/>
            <a:r>
              <a:rPr lang="pt-BR" sz="1400" dirty="0"/>
              <a:t>	A Leitura é composta por </a:t>
            </a:r>
            <a:r>
              <a:rPr lang="pt-BR" sz="1400" b="1" dirty="0"/>
              <a:t>análises: urbanística, ambiental, econômica e jurídica. </a:t>
            </a:r>
            <a:r>
              <a:rPr lang="pt-BR" sz="1400" dirty="0"/>
              <a:t>Nela serão identificados os principais aspectos que deverão ser considerados na definição de uma política de desenvolvimento urbano para o município. </a:t>
            </a:r>
            <a:r>
              <a:rPr lang="pt-BR" sz="1400" b="1" dirty="0"/>
              <a:t>E, deverá apontar as diretrizes de desenvolvimento.</a:t>
            </a:r>
          </a:p>
          <a:p>
            <a:pPr algn="just" defTabSz="540000"/>
            <a:r>
              <a:rPr lang="pt-BR" sz="1400" dirty="0"/>
              <a:t>	As atividades desta etapa são: </a:t>
            </a:r>
            <a:r>
              <a:rPr lang="pt-BR" sz="1400" b="1" dirty="0"/>
              <a:t>levantamentos de dados gerais, econômicos, documentais, estudo do relatório socioambiental do município, características regionais, culturais e específicas, cadastros existentes nos órgãos e secretarias da prefeitura e em outras fontes públicas e privadas. </a:t>
            </a:r>
            <a:r>
              <a:rPr lang="pt-BR" sz="1400" dirty="0"/>
              <a:t>Análise crítica da legislação municipal vigente. Identificação das possíveis necessidades de reformas da atual forma legal, com base no levantamento, coleta e sistematização dos instrumentos legais. </a:t>
            </a:r>
            <a:r>
              <a:rPr lang="pt-BR" sz="1400" b="1" dirty="0"/>
              <a:t>Estudos de mapas temáticos. Compreensão das principais fontes econômicas e os potenciais de desenvolvimento do Município.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404079" y="967606"/>
            <a:ext cx="54991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300" b="1" dirty="0">
                <a:solidFill>
                  <a:schemeClr val="accent6">
                    <a:lumMod val="75000"/>
                  </a:schemeClr>
                </a:solidFill>
              </a:rPr>
              <a:t>Leitura Comunitária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404081" y="1413882"/>
            <a:ext cx="5360031" cy="251150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4461255" y="1463176"/>
            <a:ext cx="518724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40000"/>
            <a:r>
              <a:rPr lang="pt-BR" sz="1400" dirty="0"/>
              <a:t>	A Leitura Comunitária busca </a:t>
            </a:r>
            <a:r>
              <a:rPr lang="pt-BR" sz="1400" b="1" dirty="0"/>
              <a:t>sensibilizar, mobilizar e escutar a comunidade a fim de conhecer a sua realidade, seus problemas, potencialidades e expectativas para o futuro, além de motivá-la a</a:t>
            </a:r>
          </a:p>
          <a:p>
            <a:pPr algn="just" defTabSz="540000"/>
            <a:r>
              <a:rPr lang="pt-BR" sz="1400" b="1" dirty="0"/>
              <a:t>participar das etapas posteriores do processo de elaboração da legislação urbanística.</a:t>
            </a:r>
          </a:p>
          <a:p>
            <a:pPr algn="just" defTabSz="540000"/>
            <a:r>
              <a:rPr lang="pt-BR" sz="1400" dirty="0"/>
              <a:t>	Nesta etapa será construída uma análise crítica participativa da realidade local, através da avaliação dos resultados obtidos com a </a:t>
            </a:r>
            <a:r>
              <a:rPr lang="pt-BR" sz="1400" b="1" dirty="0"/>
              <a:t>aplicação de questionários de consulta pública.</a:t>
            </a:r>
          </a:p>
          <a:p>
            <a:pPr algn="just" defTabSz="540000"/>
            <a:r>
              <a:rPr lang="pt-BR" sz="1400" dirty="0"/>
              <a:t>	Essa leitura </a:t>
            </a:r>
            <a:r>
              <a:rPr lang="pt-BR" sz="1400" b="1" dirty="0"/>
              <a:t>apontará a visão da sociedade civil e as diretrizes de desenvolvimento para o Município,</a:t>
            </a:r>
            <a:r>
              <a:rPr lang="pt-BR" sz="1400" dirty="0"/>
              <a:t> tendo por base um mapeamento construído coletivamente.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404079" y="3974679"/>
            <a:ext cx="586233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300" b="1" dirty="0">
                <a:solidFill>
                  <a:schemeClr val="accent6">
                    <a:lumMod val="75000"/>
                  </a:schemeClr>
                </a:solidFill>
              </a:rPr>
              <a:t>Diagnóstico da Leitura Técnica /Comunitária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4404081" y="4420955"/>
            <a:ext cx="5360031" cy="19353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4461255" y="4470247"/>
            <a:ext cx="518724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40000"/>
            <a:r>
              <a:rPr lang="pt-BR" sz="1400" dirty="0"/>
              <a:t>	 Após a compreensão e o conhecimento das necessidades e problemas; da dinâmica territorial; das legislações vigentes e dos potenciais de desenvolvimento. Será possível intervir na realidade do município, atendendo suas especificidades.</a:t>
            </a:r>
          </a:p>
          <a:p>
            <a:pPr algn="just" defTabSz="540000"/>
            <a:r>
              <a:rPr lang="pt-BR" sz="1400" dirty="0"/>
              <a:t>	</a:t>
            </a:r>
            <a:r>
              <a:rPr lang="pt-BR" sz="1400" b="1" dirty="0"/>
              <a:t>Os resultados </a:t>
            </a:r>
            <a:r>
              <a:rPr lang="pt-BR" sz="1400" dirty="0"/>
              <a:t>das leituras técnicas e comunitárias serão a </a:t>
            </a:r>
            <a:r>
              <a:rPr lang="pt-BR" sz="1400" b="1" dirty="0"/>
              <a:t>identificação dos objetivos e eixos sobre os quais as propostas para</a:t>
            </a:r>
          </a:p>
          <a:p>
            <a:pPr algn="just" defTabSz="540000"/>
            <a:r>
              <a:rPr lang="pt-BR" sz="1400" b="1" dirty="0"/>
              <a:t>formulação do Plano Diretor serão construídas.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6005556" y="293693"/>
            <a:ext cx="44994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accent6">
                    <a:lumMod val="75000"/>
                  </a:schemeClr>
                </a:solidFill>
                <a:latin typeface="Bodoni MT Black" panose="02070A03080606020203" pitchFamily="18" charset="0"/>
              </a:rPr>
              <a:t>ETAPA 02</a:t>
            </a:r>
          </a:p>
        </p:txBody>
      </p:sp>
    </p:spTree>
    <p:extLst>
      <p:ext uri="{BB962C8B-B14F-4D97-AF65-F5344CB8AC3E}">
        <p14:creationId xmlns:p14="http://schemas.microsoft.com/office/powerpoint/2010/main" val="140157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293693"/>
            <a:ext cx="5499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</a:rPr>
              <a:t>TEMAS DA LEITURA DA CIDADE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56973" t="18466" r="15106" b="46592"/>
          <a:stretch/>
        </p:blipFill>
        <p:spPr>
          <a:xfrm>
            <a:off x="555525" y="1831258"/>
            <a:ext cx="6340577" cy="3283066"/>
          </a:xfrm>
          <a:prstGeom prst="rect">
            <a:avLst/>
          </a:prstGeom>
          <a:ln w="38100">
            <a:solidFill>
              <a:schemeClr val="tx1"/>
            </a:solidFill>
            <a:prstDash val="sysDash"/>
          </a:ln>
        </p:spPr>
      </p:pic>
      <p:sp>
        <p:nvSpPr>
          <p:cNvPr id="6" name="CaixaDeTexto 5"/>
          <p:cNvSpPr txBox="1"/>
          <p:nvPr/>
        </p:nvSpPr>
        <p:spPr>
          <a:xfrm>
            <a:off x="7123156" y="2041630"/>
            <a:ext cx="27447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latin typeface="Bodoni MT Black" panose="02070A03080606020203" pitchFamily="18" charset="0"/>
              </a:rPr>
              <a:t>DECRETO DE CRIAÇÃO DO NG - </a:t>
            </a:r>
            <a:r>
              <a:rPr lang="pt-BR" sz="3000" b="1" dirty="0">
                <a:solidFill>
                  <a:schemeClr val="accent6">
                    <a:lumMod val="75000"/>
                  </a:schemeClr>
                </a:solidFill>
                <a:latin typeface="Bodoni MT Black" panose="02070A03080606020203" pitchFamily="18" charset="0"/>
              </a:rPr>
              <a:t>NÚCLEO GESTOR</a:t>
            </a:r>
          </a:p>
        </p:txBody>
      </p:sp>
    </p:spTree>
    <p:extLst>
      <p:ext uri="{BB962C8B-B14F-4D97-AF65-F5344CB8AC3E}">
        <p14:creationId xmlns:p14="http://schemas.microsoft.com/office/powerpoint/2010/main" val="1722752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293693"/>
            <a:ext cx="5753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</a:rPr>
              <a:t>DIRETRIZES E EIXOS ESTRATÉGICOS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005556" y="293693"/>
            <a:ext cx="44994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accent6">
                    <a:lumMod val="75000"/>
                  </a:schemeClr>
                </a:solidFill>
                <a:latin typeface="Bodoni MT Black" panose="02070A03080606020203" pitchFamily="18" charset="0"/>
              </a:rPr>
              <a:t>ETAPA 03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273772"/>
            <a:ext cx="6921500" cy="5008689"/>
          </a:xfrm>
          <a:prstGeom prst="rect">
            <a:avLst/>
          </a:prstGeom>
        </p:spPr>
      </p:pic>
      <p:sp>
        <p:nvSpPr>
          <p:cNvPr id="13" name="Texto Explicativo Retangular com Cantos Arredondados 12"/>
          <p:cNvSpPr/>
          <p:nvPr/>
        </p:nvSpPr>
        <p:spPr>
          <a:xfrm flipH="1">
            <a:off x="215900" y="1071850"/>
            <a:ext cx="3225800" cy="2141251"/>
          </a:xfrm>
          <a:prstGeom prst="wedgeRoundRectCallout">
            <a:avLst>
              <a:gd name="adj1" fmla="val -22102"/>
              <a:gd name="adj2" fmla="val 73769"/>
              <a:gd name="adj3" fmla="val 16667"/>
            </a:avLst>
          </a:prstGeom>
          <a:solidFill>
            <a:srgbClr val="ED8B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Texto Explicativo Retangular com Cantos Arredondados 13"/>
          <p:cNvSpPr/>
          <p:nvPr/>
        </p:nvSpPr>
        <p:spPr>
          <a:xfrm>
            <a:off x="6483350" y="847691"/>
            <a:ext cx="3575050" cy="1519790"/>
          </a:xfrm>
          <a:prstGeom prst="wedgeRoundRectCallout">
            <a:avLst>
              <a:gd name="adj1" fmla="val -20147"/>
              <a:gd name="adj2" fmla="val 84793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68118" y="1273770"/>
            <a:ext cx="32216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t-BR" sz="2000" dirty="0"/>
              <a:t>Planejamento e realização de Oficina de trabalho do Planejamento Estratégico Participativo para o Plano Diretor;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419351" y="945868"/>
            <a:ext cx="35194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pt-BR" sz="2000" dirty="0"/>
              <a:t>Definição dos eixos estratégicos, para a formulação dos objetivos e diretrizes do Plano Diretor. 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679640" y="5728461"/>
            <a:ext cx="44994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latin typeface="Bodoni MT Black" panose="02070A03080606020203" pitchFamily="18" charset="0"/>
              </a:rPr>
              <a:t>GE + GTI + NG</a:t>
            </a:r>
          </a:p>
        </p:txBody>
      </p:sp>
    </p:spTree>
    <p:extLst>
      <p:ext uri="{BB962C8B-B14F-4D97-AF65-F5344CB8AC3E}">
        <p14:creationId xmlns:p14="http://schemas.microsoft.com/office/powerpoint/2010/main" val="259057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293693"/>
            <a:ext cx="5753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</a:rPr>
              <a:t>VERSÃO PRELIMINAR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005556" y="293693"/>
            <a:ext cx="44994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accent6">
                    <a:lumMod val="75000"/>
                  </a:schemeClr>
                </a:solidFill>
                <a:latin typeface="Bodoni MT Black" panose="02070A03080606020203" pitchFamily="18" charset="0"/>
              </a:rPr>
              <a:t>ETAPA 04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424" y="3363310"/>
            <a:ext cx="4288173" cy="2993040"/>
          </a:xfrm>
          <a:prstGeom prst="rect">
            <a:avLst/>
          </a:prstGeom>
        </p:spPr>
      </p:pic>
      <p:sp>
        <p:nvSpPr>
          <p:cNvPr id="8" name="Retângulo Arredondado 7"/>
          <p:cNvSpPr/>
          <p:nvPr/>
        </p:nvSpPr>
        <p:spPr>
          <a:xfrm>
            <a:off x="38423" y="1325732"/>
            <a:ext cx="5881001" cy="4526122"/>
          </a:xfrm>
          <a:prstGeom prst="roundRect">
            <a:avLst/>
          </a:prstGeom>
          <a:solidFill>
            <a:srgbClr val="FBF7AB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204745" y="1549183"/>
            <a:ext cx="5548357" cy="450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pt-BR" sz="2000" dirty="0"/>
              <a:t>Elaboração da versão preliminar de revisão do Plano Diretor Participativo;</a:t>
            </a:r>
          </a:p>
          <a:p>
            <a:pPr marL="800100" lvl="1" indent="-34290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pt-BR" sz="2000" dirty="0"/>
              <a:t>Minuta de Lei;</a:t>
            </a:r>
          </a:p>
          <a:p>
            <a:pPr marL="800100" lvl="1" indent="-34290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pt-BR" sz="2000" dirty="0"/>
              <a:t>Mapas;</a:t>
            </a:r>
          </a:p>
          <a:p>
            <a:pPr marL="800100" lvl="1" indent="-34290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pt-BR" sz="2000" dirty="0"/>
              <a:t>Tabelas;</a:t>
            </a:r>
          </a:p>
          <a:p>
            <a:pPr marL="800100" lvl="1" indent="-34290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pt-BR" sz="2000" dirty="0"/>
              <a:t>Figuras.</a:t>
            </a:r>
          </a:p>
          <a:p>
            <a:pPr marL="342900" indent="-342900"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pt-BR" sz="2000" dirty="0"/>
              <a:t>Definição das regras para consulta pública;</a:t>
            </a:r>
          </a:p>
          <a:p>
            <a:pPr marL="342900" indent="-342900"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pt-BR" sz="2000" dirty="0"/>
              <a:t>Definição das regras para a conferência final do plano;</a:t>
            </a:r>
          </a:p>
          <a:p>
            <a:pPr marL="342900" indent="-342900">
              <a:spcBef>
                <a:spcPts val="400"/>
              </a:spcBef>
              <a:buFont typeface="Wingdings" panose="05000000000000000000" pitchFamily="2" charset="2"/>
              <a:buChar char="ü"/>
            </a:pPr>
            <a:r>
              <a:rPr lang="pt-BR" sz="2000" dirty="0"/>
              <a:t>Realização de evento para apresentação da versão preliminar, em Conferência Final, com mobilização da população.</a:t>
            </a:r>
          </a:p>
          <a:p>
            <a:pPr>
              <a:spcBef>
                <a:spcPts val="400"/>
              </a:spcBef>
            </a:pP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800232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6005556" y="293693"/>
            <a:ext cx="44994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accent6">
                    <a:lumMod val="75000"/>
                  </a:schemeClr>
                </a:solidFill>
                <a:latin typeface="Bodoni MT Black" panose="02070A03080606020203" pitchFamily="18" charset="0"/>
              </a:rPr>
              <a:t>ETAPA 05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293693"/>
            <a:ext cx="5753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</a:rPr>
              <a:t>VERSÃO FINAL</a:t>
            </a:r>
          </a:p>
        </p:txBody>
      </p:sp>
      <p:sp>
        <p:nvSpPr>
          <p:cNvPr id="9" name="Retângulo Arredondado 8"/>
          <p:cNvSpPr/>
          <p:nvPr/>
        </p:nvSpPr>
        <p:spPr>
          <a:xfrm>
            <a:off x="224659" y="1153673"/>
            <a:ext cx="8208143" cy="302260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7BB58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474064" y="1312155"/>
            <a:ext cx="750372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/>
              <a:t>Ajustes para versão final;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/>
              <a:t>Período de consulta pública;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/>
              <a:t>Sistematização e análise das proposições recebidas;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/>
              <a:t>Audiência Pública de apresentação e deliberação;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/>
              <a:t>Consolidação do Projeto de Lei do Plano Diretor Participativo com base nas Deliberações da Audiência Pública;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000" dirty="0"/>
              <a:t>Apreciação da Procuradoria Geral do Município, que encaminhará para a Câmara Municipal dos Vereadores para aprovação.</a:t>
            </a:r>
            <a:endParaRPr lang="pt-BR" sz="20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sz="2000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" y="3761672"/>
            <a:ext cx="4940300" cy="269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221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293693"/>
            <a:ext cx="5753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</a:rPr>
              <a:t>O </a:t>
            </a:r>
            <a:r>
              <a:rPr lang="pt-BR" sz="3000" b="1" dirty="0" smtClean="0">
                <a:solidFill>
                  <a:schemeClr val="bg1"/>
                </a:solidFill>
              </a:rPr>
              <a:t>QUE VAMOS </a:t>
            </a:r>
            <a:r>
              <a:rPr lang="pt-BR" sz="3000" b="1" dirty="0">
                <a:solidFill>
                  <a:schemeClr val="bg1"/>
                </a:solidFill>
              </a:rPr>
              <a:t>REVISAR?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005556" y="293695"/>
            <a:ext cx="4499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accent6">
                    <a:lumMod val="75000"/>
                  </a:schemeClr>
                </a:solidFill>
                <a:latin typeface="Bodoni MT Black" panose="02070A03080606020203" pitchFamily="18" charset="0"/>
              </a:rPr>
              <a:t>PERÍMETRO </a:t>
            </a:r>
          </a:p>
          <a:p>
            <a:r>
              <a:rPr lang="pt-BR" sz="3000" b="1" dirty="0">
                <a:solidFill>
                  <a:schemeClr val="accent6">
                    <a:lumMod val="75000"/>
                  </a:schemeClr>
                </a:solidFill>
                <a:latin typeface="Bodoni MT Black" panose="02070A03080606020203" pitchFamily="18" charset="0"/>
              </a:rPr>
              <a:t>URBANO</a:t>
            </a:r>
          </a:p>
        </p:txBody>
      </p:sp>
      <p:sp>
        <p:nvSpPr>
          <p:cNvPr id="3" name="Retângulo 2"/>
          <p:cNvSpPr/>
          <p:nvPr/>
        </p:nvSpPr>
        <p:spPr>
          <a:xfrm>
            <a:off x="153006" y="1309356"/>
            <a:ext cx="5417478" cy="510195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/>
        </p:nvSpPr>
        <p:spPr>
          <a:xfrm>
            <a:off x="294290" y="1309356"/>
            <a:ext cx="5181600" cy="5532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pt-BR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perímetro urbano é definido como </a:t>
            </a:r>
            <a:r>
              <a:rPr lang="pt-BR" sz="1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linha divisória que delimita a zona urbana das cidades</a:t>
            </a:r>
            <a:r>
              <a:rPr lang="pt-BR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vilas e povoados, abrangendo a área de edificação contínua, bem como as áreas adjacentes que </a:t>
            </a:r>
            <a:r>
              <a:rPr lang="pt-BR" sz="1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contenham, pelo menos, três dos equipamentos indicados como segue: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</a:rPr>
              <a:t>abastecimento de </a:t>
            </a:r>
            <a:r>
              <a:rPr lang="pt-BR" sz="1400" b="1" dirty="0">
                <a:latin typeface="Arial" panose="020B0604020202020204" pitchFamily="34" charset="0"/>
                <a:ea typeface="Calibri" panose="020F0502020204030204" pitchFamily="34" charset="0"/>
              </a:rPr>
              <a:t>água potável </a:t>
            </a:r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</a:rPr>
              <a:t>encanada;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</a:rPr>
              <a:t>posteamento com rede para distribuição de </a:t>
            </a:r>
            <a:r>
              <a:rPr lang="pt-BR" sz="1400" b="1" dirty="0">
                <a:latin typeface="Arial" panose="020B0604020202020204" pitchFamily="34" charset="0"/>
                <a:ea typeface="Calibri" panose="020F0502020204030204" pitchFamily="34" charset="0"/>
              </a:rPr>
              <a:t>energia elétrica;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b="1" dirty="0">
                <a:latin typeface="Arial" panose="020B0604020202020204" pitchFamily="34" charset="0"/>
                <a:ea typeface="Calibri" panose="020F0502020204030204" pitchFamily="34" charset="0"/>
              </a:rPr>
              <a:t>meio-fio ou calçamento, </a:t>
            </a:r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</a:rPr>
              <a:t>com canalização de águas pluviais;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</a:rPr>
              <a:t>equipamentos de </a:t>
            </a:r>
            <a:r>
              <a:rPr lang="pt-BR" sz="1400" b="1" dirty="0">
                <a:latin typeface="Arial" panose="020B0604020202020204" pitchFamily="34" charset="0"/>
                <a:ea typeface="Calibri" panose="020F0502020204030204" pitchFamily="34" charset="0"/>
              </a:rPr>
              <a:t>iluminação pública;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</a:rPr>
              <a:t>sistema de </a:t>
            </a:r>
            <a:r>
              <a:rPr lang="pt-BR" sz="1400" b="1" dirty="0">
                <a:latin typeface="Arial" panose="020B0604020202020204" pitchFamily="34" charset="0"/>
                <a:ea typeface="Calibri" panose="020F0502020204030204" pitchFamily="34" charset="0"/>
              </a:rPr>
              <a:t>coleta de esgotos sanitários</a:t>
            </a:r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  <a:p>
            <a:pPr algn="just">
              <a:spcAft>
                <a:spcPts val="600"/>
              </a:spcAft>
            </a:pPr>
            <a:endParaRPr lang="pt-BR" sz="14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</a:rPr>
              <a:t>O traçado do Perímetro Urbano </a:t>
            </a:r>
            <a:r>
              <a:rPr lang="pt-BR" sz="1400" b="1" dirty="0">
                <a:latin typeface="Arial" panose="020B0604020202020204" pitchFamily="34" charset="0"/>
                <a:ea typeface="Calibri" panose="020F0502020204030204" pitchFamily="34" charset="0"/>
              </a:rPr>
              <a:t>deve levar em conta: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</a:rPr>
              <a:t>o cumprimento da </a:t>
            </a:r>
            <a:r>
              <a:rPr lang="pt-BR" sz="1400" b="1" dirty="0">
                <a:latin typeface="Arial" panose="020B0604020202020204" pitchFamily="34" charset="0"/>
                <a:ea typeface="Calibri" panose="020F0502020204030204" pitchFamily="34" charset="0"/>
              </a:rPr>
              <a:t>função social </a:t>
            </a:r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</a:rPr>
              <a:t>da cidade e da propriedade urbana;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</a:rPr>
              <a:t>a </a:t>
            </a:r>
            <a:r>
              <a:rPr lang="pt-BR" sz="1400" b="1" dirty="0">
                <a:latin typeface="Arial" panose="020B0604020202020204" pitchFamily="34" charset="0"/>
                <a:ea typeface="Calibri" panose="020F0502020204030204" pitchFamily="34" charset="0"/>
              </a:rPr>
              <a:t>utilização da infraestrutura </a:t>
            </a:r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</a:rPr>
              <a:t>instalada e projetada;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</a:rPr>
              <a:t>a </a:t>
            </a:r>
            <a:r>
              <a:rPr lang="pt-BR" sz="1400" b="1" dirty="0">
                <a:latin typeface="Arial" panose="020B0604020202020204" pitchFamily="34" charset="0"/>
                <a:ea typeface="Calibri" panose="020F0502020204030204" pitchFamily="34" charset="0"/>
              </a:rPr>
              <a:t>preservação do patrimônio ambiental </a:t>
            </a:r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</a:rPr>
              <a:t>do município.</a:t>
            </a:r>
          </a:p>
          <a:p>
            <a:pPr algn="just">
              <a:spcAft>
                <a:spcPts val="600"/>
              </a:spcAft>
            </a:pPr>
            <a:endParaRPr lang="pt-BR" sz="14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romanUcPeriod"/>
            </a:pPr>
            <a:endParaRPr lang="pt-BR" sz="1200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l="69902" t="16325" r="17296" b="45265"/>
          <a:stretch/>
        </p:blipFill>
        <p:spPr>
          <a:xfrm>
            <a:off x="6005556" y="1488907"/>
            <a:ext cx="3820632" cy="4742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8482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942494" y="293693"/>
            <a:ext cx="44994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accent6">
                    <a:lumMod val="75000"/>
                  </a:schemeClr>
                </a:solidFill>
                <a:latin typeface="Bodoni MT Black" panose="02070A03080606020203" pitchFamily="18" charset="0"/>
              </a:rPr>
              <a:t>ZONEMAENTO, USO E OCUPAÇÃO DO SOLO 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/>
          <a:srcRect l="61547" t="16580" r="24483" b="45176"/>
          <a:stretch/>
        </p:blipFill>
        <p:spPr>
          <a:xfrm>
            <a:off x="5853528" y="1812445"/>
            <a:ext cx="3975168" cy="4502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Pentágono 9"/>
          <p:cNvSpPr/>
          <p:nvPr/>
        </p:nvSpPr>
        <p:spPr>
          <a:xfrm>
            <a:off x="215900" y="1771023"/>
            <a:ext cx="5448300" cy="3702679"/>
          </a:xfrm>
          <a:prstGeom prst="homePlate">
            <a:avLst>
              <a:gd name="adj" fmla="val 3285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413193" y="2044365"/>
            <a:ext cx="395560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O </a:t>
            </a:r>
            <a:r>
              <a:rPr lang="pt-BR" b="1" dirty="0"/>
              <a:t>zoneamento é a divisão das macrozonas em zonas</a:t>
            </a:r>
            <a:r>
              <a:rPr lang="pt-BR" dirty="0"/>
              <a:t> segundo a sua principal destinação de </a:t>
            </a:r>
            <a:r>
              <a:rPr lang="pt-BR" b="1" dirty="0"/>
              <a:t>uso e ocupação do solo,</a:t>
            </a:r>
            <a:r>
              <a:rPr lang="pt-BR" dirty="0"/>
              <a:t> harmonizando o direito individual de propriedade e de construir com a função social da propriedade e da cidade, em prol do bem-estar coletivo. O Zoneamento técnico </a:t>
            </a:r>
            <a:r>
              <a:rPr lang="pt-BR" b="1" dirty="0"/>
              <a:t>será efetivado nas áreas urbanas do Município</a:t>
            </a:r>
            <a:r>
              <a:rPr lang="pt-BR" dirty="0"/>
              <a:t>, não tendo necessariamente vínculo com as diretrizes de delimitação de bairros e localidades.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sz="20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0" y="293693"/>
            <a:ext cx="5753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</a:rPr>
              <a:t>O </a:t>
            </a:r>
            <a:r>
              <a:rPr lang="pt-BR" sz="3000" b="1" dirty="0" smtClean="0">
                <a:solidFill>
                  <a:schemeClr val="bg1"/>
                </a:solidFill>
              </a:rPr>
              <a:t>QUE VAMOS </a:t>
            </a:r>
            <a:r>
              <a:rPr lang="pt-BR" sz="3000" b="1" dirty="0">
                <a:solidFill>
                  <a:schemeClr val="bg1"/>
                </a:solidFill>
              </a:rPr>
              <a:t>REVISAR?</a:t>
            </a:r>
          </a:p>
        </p:txBody>
      </p:sp>
    </p:spTree>
    <p:extLst>
      <p:ext uri="{BB962C8B-B14F-4D97-AF65-F5344CB8AC3E}">
        <p14:creationId xmlns:p14="http://schemas.microsoft.com/office/powerpoint/2010/main" val="2096704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078" y="1152538"/>
            <a:ext cx="1331815" cy="102244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387" y="4172706"/>
            <a:ext cx="1851749" cy="12345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683" y="5407206"/>
            <a:ext cx="1487319" cy="111405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856" y="2896849"/>
            <a:ext cx="1701144" cy="127585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127" y="2174986"/>
            <a:ext cx="962484" cy="721863"/>
          </a:xfrm>
          <a:prstGeom prst="rect">
            <a:avLst/>
          </a:prstGeom>
        </p:spPr>
      </p:pic>
      <p:cxnSp>
        <p:nvCxnSpPr>
          <p:cNvPr id="13" name="Conector reto 12"/>
          <p:cNvCxnSpPr/>
          <p:nvPr/>
        </p:nvCxnSpPr>
        <p:spPr>
          <a:xfrm>
            <a:off x="215900" y="6521260"/>
            <a:ext cx="116967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entágono 15"/>
          <p:cNvSpPr/>
          <p:nvPr/>
        </p:nvSpPr>
        <p:spPr>
          <a:xfrm>
            <a:off x="0" y="222431"/>
            <a:ext cx="5905500" cy="696522"/>
          </a:xfrm>
          <a:prstGeom prst="homePlat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>
            <a:off x="0" y="293693"/>
            <a:ext cx="5499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</a:rPr>
              <a:t> APRESENTAÇÃO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1742486" y="6521262"/>
            <a:ext cx="8991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latin typeface="Arial Narrow" panose="020B0606020202030204" pitchFamily="34" charset="0"/>
              </a:rPr>
              <a:t>Rodovia Jorge Lacerda, km 4,5, Bairro </a:t>
            </a:r>
            <a:r>
              <a:rPr lang="pt-BR" sz="1200" dirty="0" err="1">
                <a:latin typeface="Arial Narrow" panose="020B0606020202030204" pitchFamily="34" charset="0"/>
              </a:rPr>
              <a:t>Sangão</a:t>
            </a:r>
            <a:r>
              <a:rPr lang="pt-BR" sz="1200" dirty="0">
                <a:latin typeface="Arial Narrow" panose="020B0606020202030204" pitchFamily="34" charset="0"/>
              </a:rPr>
              <a:t> – </a:t>
            </a:r>
            <a:r>
              <a:rPr lang="pt-BR" sz="1200" dirty="0" err="1">
                <a:latin typeface="Arial Narrow" panose="020B0606020202030204" pitchFamily="34" charset="0"/>
              </a:rPr>
              <a:t>Criciúma-SC</a:t>
            </a:r>
            <a:r>
              <a:rPr lang="pt-BR" sz="1200" dirty="0">
                <a:latin typeface="Arial Narrow" panose="020B0606020202030204" pitchFamily="34" charset="0"/>
              </a:rPr>
              <a:t>. </a:t>
            </a:r>
            <a:r>
              <a:rPr lang="en-US" sz="1200" dirty="0">
                <a:latin typeface="Arial Narrow" panose="020B0606020202030204" pitchFamily="34" charset="0"/>
              </a:rPr>
              <a:t>CEP: 88805-350 - </a:t>
            </a:r>
            <a:r>
              <a:rPr lang="en-US" sz="1200" dirty="0" err="1">
                <a:latin typeface="Arial Narrow" panose="020B0606020202030204" pitchFamily="34" charset="0"/>
              </a:rPr>
              <a:t>Fone</a:t>
            </a:r>
            <a:r>
              <a:rPr lang="en-US" sz="1200" dirty="0">
                <a:latin typeface="Arial Narrow" panose="020B0606020202030204" pitchFamily="34" charset="0"/>
              </a:rPr>
              <a:t>: (48) 3444-3746 / Fax: (48) 3431-4509 – email: </a:t>
            </a:r>
            <a:r>
              <a:rPr lang="en-US" sz="1200" u="sng" dirty="0">
                <a:latin typeface="Arial Narrow" panose="020B0606020202030204" pitchFamily="34" charset="0"/>
                <a:hlinkClick r:id="rId8"/>
              </a:rPr>
              <a:t>ipat@unesc.net</a:t>
            </a:r>
            <a:endParaRPr lang="pt-BR" sz="1200" b="1" dirty="0">
              <a:latin typeface="Arial Narrow" panose="020B0606020202030204" pitchFamily="34" charset="0"/>
            </a:endParaRP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957" y="0"/>
            <a:ext cx="1800654" cy="1149056"/>
          </a:xfrm>
          <a:prstGeom prst="rect">
            <a:avLst/>
          </a:prstGeom>
        </p:spPr>
      </p:pic>
      <p:sp>
        <p:nvSpPr>
          <p:cNvPr id="27" name="Retângulo Arredondado 26"/>
          <p:cNvSpPr/>
          <p:nvPr/>
        </p:nvSpPr>
        <p:spPr>
          <a:xfrm>
            <a:off x="783773" y="1306286"/>
            <a:ext cx="8582967" cy="479406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/>
          <p:cNvSpPr txBox="1"/>
          <p:nvPr/>
        </p:nvSpPr>
        <p:spPr>
          <a:xfrm>
            <a:off x="979714" y="1672048"/>
            <a:ext cx="8229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O principal objetivo do Plano Diretor é </a:t>
            </a:r>
            <a:r>
              <a:rPr lang="pt-BR" b="1" dirty="0"/>
              <a:t>garantir a melhoria da qualidade de vida </a:t>
            </a:r>
            <a:r>
              <a:rPr lang="pt-BR" dirty="0"/>
              <a:t>da população em todo município. A Revisão do Plano Diretor tem a incumbência de</a:t>
            </a:r>
          </a:p>
          <a:p>
            <a:pPr algn="just"/>
            <a:r>
              <a:rPr lang="pt-BR" b="1" dirty="0"/>
              <a:t>pensar na cidade em esfera municipal e também regional.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O tempo para que o Plano Diretor reflita na sociedade não é imediato, ele </a:t>
            </a:r>
            <a:r>
              <a:rPr lang="pt-BR" b="1" dirty="0"/>
              <a:t>visa orientar o desenvolvimento da cidade pelos próximos 10 anos</a:t>
            </a:r>
            <a:r>
              <a:rPr lang="pt-BR" dirty="0"/>
              <a:t>, no mínimo, o impacto na vida das pessoas se dará progressivamente ao longo desse período, </a:t>
            </a:r>
            <a:r>
              <a:rPr lang="pt-BR" b="1" dirty="0"/>
              <a:t>a curto, médio e longo prazo.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A </a:t>
            </a:r>
            <a:r>
              <a:rPr lang="pt-BR" b="1" dirty="0"/>
              <a:t>gestão democrática </a:t>
            </a:r>
            <a:r>
              <a:rPr lang="pt-BR" dirty="0"/>
              <a:t>que tem o intuito de estimular e incentivar a participação social, têm também o objetivo de </a:t>
            </a:r>
            <a:r>
              <a:rPr lang="pt-BR" b="1" dirty="0"/>
              <a:t>aumentar a efetividade das políticas de governo</a:t>
            </a:r>
            <a:r>
              <a:rPr lang="pt-BR" dirty="0"/>
              <a:t>. Através de mecanismos de descentralização de poder, de compartilhamento de responsabilidades e de ampliação de canais que favoreçam a transparência busca-se garantir que as medidas estabelecidas atendam as demandas prioritárias da sociedade.</a:t>
            </a:r>
          </a:p>
        </p:txBody>
      </p:sp>
    </p:spTree>
    <p:extLst>
      <p:ext uri="{BB962C8B-B14F-4D97-AF65-F5344CB8AC3E}">
        <p14:creationId xmlns:p14="http://schemas.microsoft.com/office/powerpoint/2010/main" val="352241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6005556" y="293695"/>
            <a:ext cx="4499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accent6">
                    <a:lumMod val="75000"/>
                  </a:schemeClr>
                </a:solidFill>
                <a:latin typeface="Bodoni MT Black" panose="02070A03080606020203" pitchFamily="18" charset="0"/>
              </a:rPr>
              <a:t>PARCELAMENTO DO SOLO</a:t>
            </a:r>
          </a:p>
        </p:txBody>
      </p:sp>
      <p:sp>
        <p:nvSpPr>
          <p:cNvPr id="2" name="Texto Explicativo em Seta para a Esquerda 1"/>
          <p:cNvSpPr/>
          <p:nvPr/>
        </p:nvSpPr>
        <p:spPr>
          <a:xfrm>
            <a:off x="4109545" y="1654014"/>
            <a:ext cx="5591504" cy="4456386"/>
          </a:xfrm>
          <a:prstGeom prst="leftArrowCallout">
            <a:avLst>
              <a:gd name="adj1" fmla="val 25000"/>
              <a:gd name="adj2" fmla="val 20519"/>
              <a:gd name="adj3" fmla="val 19811"/>
              <a:gd name="adj4" fmla="val 8100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5214232" y="1801259"/>
            <a:ext cx="448681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40000"/>
            <a:r>
              <a:rPr lang="pt-BR" dirty="0"/>
              <a:t>	O Parcelamento do Solo em território municipal  é regulamentado por Lei específica, no intuito de </a:t>
            </a:r>
            <a:r>
              <a:rPr lang="pt-BR" b="1" dirty="0"/>
              <a:t>atender as funções econômicas e sociais da coletividade</a:t>
            </a:r>
            <a:r>
              <a:rPr lang="pt-BR" dirty="0"/>
              <a:t>, compatibilizando o desenvolvimento urbano e suas condições de dotação de infraestrutura, com os interesses rurais e ambientais do Município.</a:t>
            </a:r>
          </a:p>
          <a:p>
            <a:pPr algn="just" defTabSz="540000"/>
            <a:endParaRPr lang="pt-BR" dirty="0"/>
          </a:p>
          <a:p>
            <a:pPr marL="0" lvl="5" algn="just" defTabSz="540000"/>
            <a:r>
              <a:rPr lang="pt-BR" dirty="0"/>
              <a:t>	Todo e </a:t>
            </a:r>
            <a:r>
              <a:rPr lang="pt-BR" b="1" dirty="0"/>
              <a:t>qualquer modalidade de parcelamento do solo, </a:t>
            </a:r>
            <a:r>
              <a:rPr lang="pt-BR" dirty="0"/>
              <a:t>em área urbana ou rural do Município, para obtenção do seu registro legal, deverá ser promulgado pelo pleiteante e </a:t>
            </a:r>
            <a:r>
              <a:rPr lang="pt-BR" b="1" dirty="0"/>
              <a:t>acolhido pelo Poder Público Municipal.</a:t>
            </a:r>
          </a:p>
          <a:p>
            <a:pPr algn="just"/>
            <a:endParaRPr lang="pt-BR" sz="20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20"/>
          <a:stretch/>
        </p:blipFill>
        <p:spPr>
          <a:xfrm>
            <a:off x="124872" y="1309356"/>
            <a:ext cx="3858447" cy="4979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aixaDeTexto 7"/>
          <p:cNvSpPr txBox="1"/>
          <p:nvPr/>
        </p:nvSpPr>
        <p:spPr>
          <a:xfrm>
            <a:off x="0" y="293693"/>
            <a:ext cx="5753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</a:rPr>
              <a:t>O </a:t>
            </a:r>
            <a:r>
              <a:rPr lang="pt-BR" sz="3000" b="1" dirty="0" smtClean="0">
                <a:solidFill>
                  <a:schemeClr val="bg1"/>
                </a:solidFill>
              </a:rPr>
              <a:t>QUE VAMOS </a:t>
            </a:r>
            <a:r>
              <a:rPr lang="pt-BR" sz="3000" b="1" dirty="0">
                <a:solidFill>
                  <a:schemeClr val="bg1"/>
                </a:solidFill>
              </a:rPr>
              <a:t>REVISAR?</a:t>
            </a:r>
          </a:p>
        </p:txBody>
      </p:sp>
    </p:spTree>
    <p:extLst>
      <p:ext uri="{BB962C8B-B14F-4D97-AF65-F5344CB8AC3E}">
        <p14:creationId xmlns:p14="http://schemas.microsoft.com/office/powerpoint/2010/main" val="3134267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6005556" y="293695"/>
            <a:ext cx="4499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accent6">
                    <a:lumMod val="75000"/>
                  </a:schemeClr>
                </a:solidFill>
                <a:latin typeface="Bodoni MT Black" panose="02070A03080606020203" pitchFamily="18" charset="0"/>
              </a:rPr>
              <a:t>INSTRUMENTOS URANÍSTICOS</a:t>
            </a:r>
          </a:p>
        </p:txBody>
      </p:sp>
      <p:sp>
        <p:nvSpPr>
          <p:cNvPr id="10" name="Texto Explicativo Retangular com Cantos Arredondados 9"/>
          <p:cNvSpPr/>
          <p:nvPr/>
        </p:nvSpPr>
        <p:spPr>
          <a:xfrm>
            <a:off x="81452" y="1074253"/>
            <a:ext cx="6043446" cy="2379813"/>
          </a:xfrm>
          <a:prstGeom prst="wedgeRoundRectCallout">
            <a:avLst>
              <a:gd name="adj1" fmla="val -22102"/>
              <a:gd name="adj2" fmla="val 73769"/>
              <a:gd name="adj3" fmla="val 16667"/>
            </a:avLst>
          </a:prstGeom>
          <a:solidFill>
            <a:srgbClr val="F4B6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200797" y="1233107"/>
            <a:ext cx="58047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dirty="0"/>
              <a:t>O Plano Diretor prevê a utilização de uma série de </a:t>
            </a:r>
            <a:r>
              <a:rPr lang="pt-BR" sz="1600" b="1" dirty="0"/>
              <a:t>instrumentos previstos no Estatuo da Cidade</a:t>
            </a:r>
            <a:r>
              <a:rPr lang="pt-BR" sz="1600" dirty="0"/>
              <a:t> e estabelecidos pela Constituição Federal por meio da </a:t>
            </a:r>
            <a:r>
              <a:rPr lang="pt-BR" sz="1600" b="1" dirty="0"/>
              <a:t>Política Urbana</a:t>
            </a:r>
            <a:r>
              <a:rPr lang="pt-BR" sz="1600" dirty="0"/>
              <a:t>, os quais, ao ser implementados pelo Poder Público, </a:t>
            </a:r>
            <a:r>
              <a:rPr lang="pt-BR" sz="1600" b="1" dirty="0"/>
              <a:t>beneficiam diretamente a população e o poder público.</a:t>
            </a:r>
          </a:p>
          <a:p>
            <a:pPr algn="just"/>
            <a:r>
              <a:rPr lang="pt-BR" sz="1600" b="1" dirty="0"/>
              <a:t>Permitem corrigir distorções</a:t>
            </a:r>
            <a:r>
              <a:rPr lang="pt-BR" sz="1600" dirty="0"/>
              <a:t>, dentre elas a especulação imobiliária, contribuindo para o desenvolvimento da cidade e dando condições para que as pessoas tenham </a:t>
            </a:r>
            <a:r>
              <a:rPr lang="pt-BR" sz="1600" b="1" dirty="0"/>
              <a:t>acesso à moradias dignas</a:t>
            </a:r>
            <a:r>
              <a:rPr lang="pt-BR" sz="1600" dirty="0"/>
              <a:t>.</a:t>
            </a:r>
          </a:p>
        </p:txBody>
      </p:sp>
      <p:sp>
        <p:nvSpPr>
          <p:cNvPr id="11" name="Texto Explicativo Retangular com Cantos Arredondados 10"/>
          <p:cNvSpPr/>
          <p:nvPr/>
        </p:nvSpPr>
        <p:spPr>
          <a:xfrm flipH="1">
            <a:off x="5083285" y="3514874"/>
            <a:ext cx="4706007" cy="2379813"/>
          </a:xfrm>
          <a:prstGeom prst="wedgeRoundRectCallout">
            <a:avLst>
              <a:gd name="adj1" fmla="val -22102"/>
              <a:gd name="adj2" fmla="val 73769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5242801" y="3673728"/>
            <a:ext cx="43869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dirty="0"/>
              <a:t>“A propriedade urbana </a:t>
            </a:r>
            <a:r>
              <a:rPr lang="pt-BR" sz="1600" b="1" dirty="0"/>
              <a:t>cumpre sua função social </a:t>
            </a:r>
            <a:r>
              <a:rPr lang="pt-BR" sz="1600" dirty="0"/>
              <a:t>quando atende às exigências fundamentais de ordenação da cidade expressas no plano diretor, </a:t>
            </a:r>
            <a:r>
              <a:rPr lang="pt-BR" sz="1600" b="1" dirty="0"/>
              <a:t>assegurando o atendimento das necessidades dos cidadãos quanto à qualidade de vida, à justiça social e ao desenvolvimento das atividades econômicas, </a:t>
            </a:r>
            <a:r>
              <a:rPr lang="pt-BR" sz="1600" dirty="0"/>
              <a:t>respeitadas as diretrizes estabelecidas" (Estatuto da Cidade).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0" y="293693"/>
            <a:ext cx="5753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</a:rPr>
              <a:t>O </a:t>
            </a:r>
            <a:r>
              <a:rPr lang="pt-BR" sz="3000" b="1" dirty="0" smtClean="0">
                <a:solidFill>
                  <a:schemeClr val="bg1"/>
                </a:solidFill>
              </a:rPr>
              <a:t>QUE VAMOS </a:t>
            </a:r>
            <a:r>
              <a:rPr lang="pt-BR" sz="3000" b="1" dirty="0">
                <a:solidFill>
                  <a:schemeClr val="bg1"/>
                </a:solidFill>
              </a:rPr>
              <a:t>REVISAR?</a:t>
            </a:r>
          </a:p>
        </p:txBody>
      </p:sp>
    </p:spTree>
    <p:extLst>
      <p:ext uri="{BB962C8B-B14F-4D97-AF65-F5344CB8AC3E}">
        <p14:creationId xmlns:p14="http://schemas.microsoft.com/office/powerpoint/2010/main" val="1383809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6005556" y="293695"/>
            <a:ext cx="4499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accent6">
                    <a:lumMod val="75000"/>
                  </a:schemeClr>
                </a:solidFill>
                <a:latin typeface="Bodoni MT Black" panose="02070A03080606020203" pitchFamily="18" charset="0"/>
              </a:rPr>
              <a:t>INSTRUMENTOS URANÍSTICOS</a:t>
            </a:r>
          </a:p>
        </p:txBody>
      </p:sp>
      <p:sp>
        <p:nvSpPr>
          <p:cNvPr id="2" name="Trapezoide 1"/>
          <p:cNvSpPr/>
          <p:nvPr/>
        </p:nvSpPr>
        <p:spPr>
          <a:xfrm rot="16200000">
            <a:off x="4139182" y="-2675242"/>
            <a:ext cx="1329192" cy="9163923"/>
          </a:xfrm>
          <a:prstGeom prst="trapezoid">
            <a:avLst>
              <a:gd name="adj" fmla="val 7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12" name="Trapezoide 11"/>
          <p:cNvSpPr/>
          <p:nvPr/>
        </p:nvSpPr>
        <p:spPr>
          <a:xfrm rot="16200000" flipV="1">
            <a:off x="4139182" y="-1466871"/>
            <a:ext cx="1329192" cy="9163924"/>
          </a:xfrm>
          <a:prstGeom prst="trapezoid">
            <a:avLst>
              <a:gd name="adj" fmla="val 755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14" name="Trapezoide 13"/>
          <p:cNvSpPr/>
          <p:nvPr/>
        </p:nvSpPr>
        <p:spPr>
          <a:xfrm rot="16200000">
            <a:off x="4139182" y="-291010"/>
            <a:ext cx="1329192" cy="9163923"/>
          </a:xfrm>
          <a:prstGeom prst="trapezoid">
            <a:avLst>
              <a:gd name="adj" fmla="val 755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15" name="Trapezoide 14"/>
          <p:cNvSpPr/>
          <p:nvPr/>
        </p:nvSpPr>
        <p:spPr>
          <a:xfrm rot="16200000" flipV="1">
            <a:off x="4235894" y="820648"/>
            <a:ext cx="1135768" cy="9163924"/>
          </a:xfrm>
          <a:prstGeom prst="trapezoid">
            <a:avLst>
              <a:gd name="adj" fmla="val 755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221818" y="1364195"/>
            <a:ext cx="9163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/>
              <a:t>IPTU Progressivo no Tempo</a:t>
            </a:r>
          </a:p>
          <a:p>
            <a:pPr algn="just"/>
            <a:r>
              <a:rPr lang="pt-BR" sz="1600" dirty="0"/>
              <a:t>Caso um proprietário mantenha um imóvel abandonado ou um terreno vazio a prefeitura pode aumentar progressivamente o valor do IPTU de um ano para o outro até o limite de 15% do valor do imóvel no final de 5 anos.</a:t>
            </a:r>
          </a:p>
          <a:p>
            <a:pPr algn="just"/>
            <a:endParaRPr lang="pt-BR" sz="1600" dirty="0"/>
          </a:p>
          <a:p>
            <a:pPr algn="just"/>
            <a:r>
              <a:rPr lang="pt-BR" sz="1600" b="1" dirty="0"/>
              <a:t>Parcelamento, edificação ou utilização compulsórias</a:t>
            </a:r>
          </a:p>
          <a:p>
            <a:pPr algn="just"/>
            <a:r>
              <a:rPr lang="pt-BR" sz="1600" dirty="0"/>
              <a:t>Obriga os proprietários a dar uma destinação social a seus imóveis, estabelecendo um prazo para que eles providenciem o parcelamento de uma área urbana, construam ou </a:t>
            </a:r>
            <a:r>
              <a:rPr lang="pt-BR" sz="1600" dirty="0" err="1"/>
              <a:t>dêem</a:t>
            </a:r>
            <a:r>
              <a:rPr lang="pt-BR" sz="1600" dirty="0"/>
              <a:t> uma utilização ao imóvel não ocupado.</a:t>
            </a:r>
          </a:p>
          <a:p>
            <a:pPr algn="just"/>
            <a:endParaRPr lang="pt-BR" sz="1600" dirty="0"/>
          </a:p>
          <a:p>
            <a:pPr algn="just"/>
            <a:r>
              <a:rPr lang="pt-BR" sz="1600" b="1" dirty="0"/>
              <a:t>Desapropriação</a:t>
            </a:r>
          </a:p>
          <a:p>
            <a:pPr algn="just"/>
            <a:r>
              <a:rPr lang="pt-BR" sz="1600" dirty="0"/>
              <a:t>Este instrumento permite que o poder público possa utilizar imóveis vazios ou não utilizado, com a devida indenização a seus proprietários para a construção de moradias e equipamentos públicos que beneficiam a comunidade. </a:t>
            </a:r>
          </a:p>
          <a:p>
            <a:pPr algn="just"/>
            <a:endParaRPr lang="pt-BR" sz="1600" dirty="0"/>
          </a:p>
          <a:p>
            <a:pPr algn="just"/>
            <a:r>
              <a:rPr lang="pt-BR" sz="1600" b="1" dirty="0"/>
              <a:t>Direito de preempção</a:t>
            </a:r>
          </a:p>
          <a:p>
            <a:pPr algn="just"/>
            <a:r>
              <a:rPr lang="pt-BR" sz="1600" dirty="0"/>
              <a:t>Confere ao município a preferência na compra do imóveis localizados em áreas delimitadas pela lei municipal.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0" y="293693"/>
            <a:ext cx="5753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</a:rPr>
              <a:t>O </a:t>
            </a:r>
            <a:r>
              <a:rPr lang="pt-BR" sz="3000" b="1" dirty="0" smtClean="0">
                <a:solidFill>
                  <a:schemeClr val="bg1"/>
                </a:solidFill>
              </a:rPr>
              <a:t>QUE VAMOS </a:t>
            </a:r>
            <a:r>
              <a:rPr lang="pt-BR" sz="3000" b="1" dirty="0">
                <a:solidFill>
                  <a:schemeClr val="bg1"/>
                </a:solidFill>
              </a:rPr>
              <a:t>REVISAR?</a:t>
            </a:r>
          </a:p>
        </p:txBody>
      </p:sp>
    </p:spTree>
    <p:extLst>
      <p:ext uri="{BB962C8B-B14F-4D97-AF65-F5344CB8AC3E}">
        <p14:creationId xmlns:p14="http://schemas.microsoft.com/office/powerpoint/2010/main" val="26082777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6005556" y="293695"/>
            <a:ext cx="4499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accent6">
                    <a:lumMod val="75000"/>
                  </a:schemeClr>
                </a:solidFill>
                <a:latin typeface="Bodoni MT Black" panose="02070A03080606020203" pitchFamily="18" charset="0"/>
              </a:rPr>
              <a:t>INSTRUMENTOS URANÍSTICOS</a:t>
            </a:r>
          </a:p>
        </p:txBody>
      </p:sp>
      <p:sp>
        <p:nvSpPr>
          <p:cNvPr id="8" name="Trapezoide 7"/>
          <p:cNvSpPr/>
          <p:nvPr/>
        </p:nvSpPr>
        <p:spPr>
          <a:xfrm rot="16200000">
            <a:off x="4274888" y="-2873262"/>
            <a:ext cx="1036264" cy="9163921"/>
          </a:xfrm>
          <a:prstGeom prst="trapezoid">
            <a:avLst>
              <a:gd name="adj" fmla="val 1332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12" name="Trapezoide 11"/>
          <p:cNvSpPr/>
          <p:nvPr/>
        </p:nvSpPr>
        <p:spPr>
          <a:xfrm rot="16200000" flipV="1">
            <a:off x="4166023" y="-1884847"/>
            <a:ext cx="1253996" cy="9163922"/>
          </a:xfrm>
          <a:prstGeom prst="trapezoid">
            <a:avLst>
              <a:gd name="adj" fmla="val 13326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13" name="Trapezoide 12"/>
          <p:cNvSpPr/>
          <p:nvPr/>
        </p:nvSpPr>
        <p:spPr>
          <a:xfrm rot="16200000">
            <a:off x="4166022" y="-818074"/>
            <a:ext cx="1253996" cy="9163922"/>
          </a:xfrm>
          <a:prstGeom prst="trapezoid">
            <a:avLst>
              <a:gd name="adj" fmla="val 13326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14" name="Trapezoide 13"/>
          <p:cNvSpPr/>
          <p:nvPr/>
        </p:nvSpPr>
        <p:spPr>
          <a:xfrm rot="16200000" flipV="1">
            <a:off x="4166021" y="248698"/>
            <a:ext cx="1253996" cy="9163924"/>
          </a:xfrm>
          <a:prstGeom prst="trapezoid">
            <a:avLst>
              <a:gd name="adj" fmla="val 13326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15" name="Trapezoide 14"/>
          <p:cNvSpPr/>
          <p:nvPr/>
        </p:nvSpPr>
        <p:spPr>
          <a:xfrm rot="16200000">
            <a:off x="4166020" y="1315470"/>
            <a:ext cx="1253996" cy="9163924"/>
          </a:xfrm>
          <a:prstGeom prst="trapezoid">
            <a:avLst>
              <a:gd name="adj" fmla="val 13326"/>
            </a:avLst>
          </a:prstGeom>
          <a:solidFill>
            <a:srgbClr val="F4B6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211058" y="1259702"/>
            <a:ext cx="916392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/>
              <a:t>Direito de superfície</a:t>
            </a:r>
          </a:p>
          <a:p>
            <a:pPr algn="just"/>
            <a:r>
              <a:rPr lang="pt-BR" sz="1600" dirty="0"/>
              <a:t>Permite que o proprietário conceda a outra pessoa o direito de uso do seu terreno por tempo determinado ou indeterminado, sem perder a propriedade, desde que seja registrado as condições do terreno no cartório.</a:t>
            </a:r>
          </a:p>
          <a:p>
            <a:pPr algn="just"/>
            <a:endParaRPr lang="pt-BR" sz="1600" b="1" dirty="0"/>
          </a:p>
          <a:p>
            <a:pPr algn="just"/>
            <a:r>
              <a:rPr lang="pt-BR" sz="1600" b="1" dirty="0"/>
              <a:t>Outorga onerosa do direito de construir</a:t>
            </a:r>
          </a:p>
          <a:p>
            <a:pPr algn="just"/>
            <a:r>
              <a:rPr lang="pt-BR" sz="1600" dirty="0"/>
              <a:t>Com o solo criado os terrenos deverão conter um nível de aproveitamento básico previsto na lei, e quem quiser construir acima deste terá que pagar. E os recursos serão utilizado para o bem coletivo de acordo com as finalidades prevista no Estatuto.</a:t>
            </a:r>
          </a:p>
          <a:p>
            <a:pPr algn="just"/>
            <a:endParaRPr lang="pt-BR" sz="1200" b="1" dirty="0"/>
          </a:p>
          <a:p>
            <a:pPr algn="just"/>
            <a:r>
              <a:rPr lang="pt-BR" sz="1600" b="1" dirty="0"/>
              <a:t>Operação Urbana Consorciada</a:t>
            </a:r>
          </a:p>
          <a:p>
            <a:pPr algn="just"/>
            <a:r>
              <a:rPr lang="pt-BR" sz="1600" dirty="0"/>
              <a:t>É coordenada pelo município com a participação da sociedade em busca de medidas e intervenções para transformação urbanística atingindo melhorias sociais e ambientais.</a:t>
            </a:r>
          </a:p>
          <a:p>
            <a:pPr algn="just"/>
            <a:endParaRPr lang="pt-BR" sz="2000" b="1" dirty="0"/>
          </a:p>
          <a:p>
            <a:pPr algn="just"/>
            <a:r>
              <a:rPr lang="pt-BR" sz="1600" b="1" dirty="0"/>
              <a:t>Transferência do direito de construir</a:t>
            </a:r>
          </a:p>
          <a:p>
            <a:pPr algn="just"/>
            <a:r>
              <a:rPr lang="pt-BR" sz="1600" dirty="0"/>
              <a:t>É a permissão para que o proprietário utilize, em outro local, o potencial construtivo especificado na legislação, desde que haja interesse na preservação do imóvel.</a:t>
            </a:r>
          </a:p>
          <a:p>
            <a:pPr algn="just"/>
            <a:endParaRPr lang="pt-BR" sz="1400" b="1" dirty="0"/>
          </a:p>
          <a:p>
            <a:pPr algn="just"/>
            <a:r>
              <a:rPr lang="pt-BR" sz="1600" b="1" dirty="0"/>
              <a:t>Estudo de Impacto de Vizinhança</a:t>
            </a:r>
          </a:p>
          <a:p>
            <a:pPr algn="just"/>
            <a:r>
              <a:rPr lang="pt-BR" sz="1600" dirty="0"/>
              <a:t>Qualquer novo empreendimento na região seja ele publico ou privado, devera ser discutido com a vizinhança sobre seu aspecto positivos e negativos que possa trazer modificações significativa, exemplo fluxo do aumento populacional na região.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0" y="293693"/>
            <a:ext cx="5753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</a:rPr>
              <a:t>O </a:t>
            </a:r>
            <a:r>
              <a:rPr lang="pt-BR" sz="3000" b="1" dirty="0" smtClean="0">
                <a:solidFill>
                  <a:schemeClr val="bg1"/>
                </a:solidFill>
              </a:rPr>
              <a:t>QUE VAMOS </a:t>
            </a:r>
            <a:r>
              <a:rPr lang="pt-BR" sz="3000" b="1" dirty="0">
                <a:solidFill>
                  <a:schemeClr val="bg1"/>
                </a:solidFill>
              </a:rPr>
              <a:t>REVISAR?</a:t>
            </a:r>
          </a:p>
        </p:txBody>
      </p:sp>
    </p:spTree>
    <p:extLst>
      <p:ext uri="{BB962C8B-B14F-4D97-AF65-F5344CB8AC3E}">
        <p14:creationId xmlns:p14="http://schemas.microsoft.com/office/powerpoint/2010/main" val="1753604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12192000" cy="2806700"/>
          </a:xfrm>
          <a:prstGeom prst="rect">
            <a:avLst/>
          </a:prstGeom>
          <a:blipFill>
            <a:blip r:embed="rId3">
              <a:alphaModFix amt="53000"/>
            </a:blip>
            <a:stretch>
              <a:fillRect t="-64096" b="-5629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 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806700"/>
            <a:ext cx="2542067" cy="195156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8266"/>
            <a:ext cx="3149600" cy="209973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577" y="2810932"/>
            <a:ext cx="2599792" cy="1947334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0" y="4762498"/>
            <a:ext cx="2272920" cy="170469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371" y="3759407"/>
            <a:ext cx="1331815" cy="998861"/>
          </a:xfrm>
          <a:prstGeom prst="rect">
            <a:avLst/>
          </a:prstGeom>
        </p:spPr>
      </p:pic>
      <p:cxnSp>
        <p:nvCxnSpPr>
          <p:cNvPr id="17" name="Conector reto 16"/>
          <p:cNvCxnSpPr/>
          <p:nvPr/>
        </p:nvCxnSpPr>
        <p:spPr>
          <a:xfrm>
            <a:off x="0" y="2806700"/>
            <a:ext cx="12192000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/>
          <p:cNvSpPr/>
          <p:nvPr/>
        </p:nvSpPr>
        <p:spPr>
          <a:xfrm>
            <a:off x="6211260" y="1819872"/>
            <a:ext cx="5980740" cy="116955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7000" b="1" dirty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MARACAJÁ - SC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6229471" y="1489010"/>
            <a:ext cx="5962531" cy="66172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700" b="1" dirty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REVISÃO DO PLANO DIRETOR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6644946" y="3564741"/>
            <a:ext cx="54327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UMA REALIZAÇÃO: </a:t>
            </a:r>
          </a:p>
          <a:p>
            <a:pPr algn="ctr"/>
            <a:r>
              <a:rPr lang="pt-BR" sz="1600" b="1" dirty="0"/>
              <a:t>Prefeitura Municipal De Maracajá/SC</a:t>
            </a:r>
          </a:p>
          <a:p>
            <a:pPr algn="ctr"/>
            <a:endParaRPr lang="pt-BR" sz="1600" dirty="0"/>
          </a:p>
          <a:p>
            <a:pPr algn="ctr"/>
            <a:r>
              <a:rPr lang="pt-BR" sz="1600" dirty="0"/>
              <a:t>APOIO TÉCNICO:</a:t>
            </a:r>
          </a:p>
          <a:p>
            <a:pPr algn="ctr"/>
            <a:r>
              <a:rPr lang="pt-BR" sz="1600" b="1" dirty="0"/>
              <a:t>Universidade Do Extremo Sul Catarinense – UNESC</a:t>
            </a:r>
          </a:p>
          <a:p>
            <a:pPr algn="ctr"/>
            <a:r>
              <a:rPr lang="pt-BR" sz="1600" b="1" dirty="0"/>
              <a:t>Parque Científico E Tecnológico  - Iparque</a:t>
            </a:r>
          </a:p>
          <a:p>
            <a:pPr algn="ctr"/>
            <a:endParaRPr lang="pt-BR" b="1" dirty="0"/>
          </a:p>
          <a:p>
            <a:pPr algn="ctr"/>
            <a:endParaRPr lang="pt-BR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155" y="5941948"/>
            <a:ext cx="948886" cy="74487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3" t="12756" r="12713" b="10280"/>
          <a:stretch/>
        </p:blipFill>
        <p:spPr>
          <a:xfrm>
            <a:off x="7445097" y="5941949"/>
            <a:ext cx="736600" cy="73660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143" y="5985779"/>
            <a:ext cx="734569" cy="70104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869" y="5976078"/>
            <a:ext cx="637381" cy="71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1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293693"/>
            <a:ext cx="5499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</a:rPr>
              <a:t> O que é o Plano Diretor?</a:t>
            </a:r>
          </a:p>
        </p:txBody>
      </p:sp>
      <p:pic>
        <p:nvPicPr>
          <p:cNvPr id="1028" name="Picture 4" descr="Resultado das inscrições para Oficina do Plano Diretor – Vilatur |  Prefeitura de Saquarem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" t="10515" r="5023" b="9486"/>
          <a:stretch/>
        </p:blipFill>
        <p:spPr bwMode="auto">
          <a:xfrm>
            <a:off x="157357" y="1434764"/>
            <a:ext cx="4521414" cy="401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4678771" y="1434764"/>
            <a:ext cx="5002258" cy="4016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4940301" y="1550180"/>
            <a:ext cx="4470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dirty="0"/>
              <a:t>O Plano Diretor é </a:t>
            </a:r>
            <a:r>
              <a:rPr lang="pt-BR" sz="1600" b="1" dirty="0"/>
              <a:t>o instrumento básico da política de planejamento e desenvolvimento urbano municipal</a:t>
            </a:r>
            <a:r>
              <a:rPr lang="pt-BR" sz="1600" dirty="0"/>
              <a:t>, o qual detém como objetivo preservar os hábitos e culturas tradicionais de sua população integrados com o crescimento ordenado da cidade (expansão urbana) e as condicionantes ambientais característica da região, </a:t>
            </a:r>
            <a:r>
              <a:rPr lang="pt-BR" sz="1600" b="1" dirty="0"/>
              <a:t>bem como o desenvolvimento sustentável e o bem estar social</a:t>
            </a:r>
            <a:r>
              <a:rPr lang="pt-BR" sz="1600" dirty="0"/>
              <a:t>. </a:t>
            </a:r>
          </a:p>
          <a:p>
            <a:pPr algn="just"/>
            <a:endParaRPr lang="pt-BR" sz="1600" dirty="0"/>
          </a:p>
          <a:p>
            <a:pPr algn="just"/>
            <a:r>
              <a:rPr lang="pt-BR" sz="1600" dirty="0"/>
              <a:t>É a Lei que </a:t>
            </a:r>
            <a:r>
              <a:rPr lang="pt-BR" sz="1600" b="1" dirty="0"/>
              <a:t>estabelece prioridades e define as medidas e os mecanismos a serem adotados para esse fim</a:t>
            </a:r>
            <a:r>
              <a:rPr lang="pt-BR" sz="1600" dirty="0"/>
              <a:t>. É preciso conhecer os aspectos positivos e negativos da cidade, pois somente assim o Poder Público poderá </a:t>
            </a:r>
            <a:r>
              <a:rPr lang="pt-BR" sz="1600" b="1" dirty="0"/>
              <a:t>fixar diretrizes, metas e proposições para fazer cumprir a política urbana.</a:t>
            </a:r>
          </a:p>
        </p:txBody>
      </p:sp>
    </p:spTree>
    <p:extLst>
      <p:ext uri="{BB962C8B-B14F-4D97-AF65-F5344CB8AC3E}">
        <p14:creationId xmlns:p14="http://schemas.microsoft.com/office/powerpoint/2010/main" val="182562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Arredondado 4"/>
          <p:cNvSpPr/>
          <p:nvPr/>
        </p:nvSpPr>
        <p:spPr>
          <a:xfrm>
            <a:off x="275459" y="1561299"/>
            <a:ext cx="4643385" cy="18466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7BB58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Arredondado 5"/>
          <p:cNvSpPr/>
          <p:nvPr/>
        </p:nvSpPr>
        <p:spPr>
          <a:xfrm>
            <a:off x="275458" y="3593299"/>
            <a:ext cx="4643384" cy="258678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7BB58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361290" y="1309428"/>
            <a:ext cx="442091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300000"/>
              </a:lnSpc>
            </a:pPr>
            <a:r>
              <a:rPr lang="pt-BR" b="1" dirty="0"/>
              <a:t>Constituição Federal de 1988</a:t>
            </a:r>
          </a:p>
          <a:p>
            <a:pPr algn="just" defTabSz="540000"/>
            <a:r>
              <a:rPr lang="pt-BR" sz="1200" dirty="0"/>
              <a:t>	Na constituição estão expressos os direitos e deveres dos cidadãos. </a:t>
            </a:r>
            <a:r>
              <a:rPr lang="pt-BR" sz="1200" b="1" dirty="0"/>
              <a:t>Conforme Art. 182 </a:t>
            </a:r>
            <a:r>
              <a:rPr lang="pt-BR" sz="1200" dirty="0"/>
              <a:t>que trata da </a:t>
            </a:r>
            <a:r>
              <a:rPr lang="pt-BR" sz="1200" b="1" dirty="0"/>
              <a:t>Política Urbana</a:t>
            </a:r>
            <a:r>
              <a:rPr lang="pt-BR" sz="1200" dirty="0"/>
              <a:t>, que estabelece diretrizes para o Plano Diretor dos municípios e </a:t>
            </a:r>
            <a:r>
              <a:rPr lang="pt-BR" sz="1200" b="1" dirty="0"/>
              <a:t>Art. 29 </a:t>
            </a:r>
            <a:r>
              <a:rPr lang="pt-BR" sz="1200" dirty="0"/>
              <a:t>que traz a </a:t>
            </a:r>
            <a:r>
              <a:rPr lang="pt-BR" sz="1200" b="1" dirty="0"/>
              <a:t>obrigatoriedade da Lei Orgânica </a:t>
            </a:r>
            <a:r>
              <a:rPr lang="pt-BR" sz="1200" dirty="0"/>
              <a:t>nos municípios, no qual tem por objetivo um país mais inclusivo e desenvolvido .</a:t>
            </a:r>
            <a:endParaRPr lang="pt-BR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0" y="293693"/>
            <a:ext cx="5499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</a:rPr>
              <a:t>LEGISLAÇÃO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61290" y="3284483"/>
            <a:ext cx="442091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300000"/>
              </a:lnSpc>
            </a:pPr>
            <a:r>
              <a:rPr lang="pt-BR" b="1" dirty="0"/>
              <a:t>Estatuto da Cidade - Lei </a:t>
            </a:r>
            <a:r>
              <a:rPr lang="pt-BR" b="1" dirty="0" smtClean="0"/>
              <a:t>10.257/2001</a:t>
            </a:r>
          </a:p>
          <a:p>
            <a:pPr algn="just" defTabSz="540000"/>
            <a:r>
              <a:rPr lang="pt-BR" sz="1200" dirty="0" smtClean="0"/>
              <a:t>	É a </a:t>
            </a:r>
            <a:r>
              <a:rPr lang="pt-BR" sz="1200" b="1" dirty="0" smtClean="0"/>
              <a:t>Lei Federal </a:t>
            </a:r>
            <a:r>
              <a:rPr lang="pt-BR" sz="1200" dirty="0" smtClean="0"/>
              <a:t>que regulamenta os artigos 182 e 183 da Constituição Federal de 1988 que estabelece diretrizes gerais de Política Urbana. </a:t>
            </a:r>
            <a:r>
              <a:rPr lang="pt-BR" sz="1200" b="1" dirty="0" smtClean="0"/>
              <a:t>Constitui ferramentas que determinam parâmetros e diretrizes em relação ao ordenamento e desenvolvimento das funções sociais.</a:t>
            </a:r>
            <a:r>
              <a:rPr lang="pt-BR" sz="1200" dirty="0" smtClean="0"/>
              <a:t> Tem por finalidade de garantir o </a:t>
            </a:r>
            <a:r>
              <a:rPr lang="pt-BR" sz="1200" b="1" dirty="0" smtClean="0"/>
              <a:t>bem-estar de seus habitantes, além de regular o uso da propriedade urbana </a:t>
            </a:r>
            <a:r>
              <a:rPr lang="pt-BR" sz="1200" dirty="0" smtClean="0"/>
              <a:t>em prol do bem coletivo e da segurança, bem como o equilíbrio ambiental.</a:t>
            </a:r>
          </a:p>
          <a:p>
            <a:pPr algn="just" defTabSz="540000"/>
            <a:r>
              <a:rPr lang="pt-BR" sz="1200" dirty="0"/>
              <a:t>	Determina que é obrigatória a </a:t>
            </a:r>
            <a:r>
              <a:rPr lang="pt-BR" sz="1200" b="1" dirty="0"/>
              <a:t>revisão</a:t>
            </a:r>
            <a:r>
              <a:rPr lang="pt-BR" sz="1200" dirty="0"/>
              <a:t> do Plano Diretor, pelo menos </a:t>
            </a:r>
            <a:r>
              <a:rPr lang="pt-BR" sz="1200" b="1" dirty="0"/>
              <a:t>a cada 10 (dez) anos</a:t>
            </a:r>
            <a:r>
              <a:rPr lang="pt-BR" sz="1200" dirty="0"/>
              <a:t>.</a:t>
            </a:r>
            <a:endParaRPr lang="pt-BR" sz="1200" b="1" dirty="0"/>
          </a:p>
        </p:txBody>
      </p:sp>
      <p:sp>
        <p:nvSpPr>
          <p:cNvPr id="12" name="Retângulo Arredondado 11"/>
          <p:cNvSpPr/>
          <p:nvPr/>
        </p:nvSpPr>
        <p:spPr>
          <a:xfrm>
            <a:off x="5315170" y="1561299"/>
            <a:ext cx="4643385" cy="18466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7BB58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5401001" y="1309428"/>
            <a:ext cx="442091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300000"/>
              </a:lnSpc>
            </a:pPr>
            <a:r>
              <a:rPr lang="pt-BR" b="1" dirty="0"/>
              <a:t>Conselho das Cidades</a:t>
            </a:r>
          </a:p>
          <a:p>
            <a:pPr algn="just" defTabSz="360000"/>
            <a:r>
              <a:rPr lang="pt-BR" sz="1200" dirty="0"/>
              <a:t>	É </a:t>
            </a:r>
            <a:r>
              <a:rPr lang="pt-BR" sz="1200" b="1" dirty="0"/>
              <a:t>um órgão colegiado, deliberativo e consultiv</a:t>
            </a:r>
            <a:r>
              <a:rPr lang="pt-BR" sz="1200" dirty="0"/>
              <a:t>o, que integra a estrutura do Ministério das Cidades. Seu principal objetivo é a </a:t>
            </a:r>
            <a:r>
              <a:rPr lang="pt-BR" sz="1200" b="1" dirty="0"/>
              <a:t>proposição de estudo de diretrizes </a:t>
            </a:r>
            <a:r>
              <a:rPr lang="pt-BR" sz="1200" dirty="0"/>
              <a:t>para implementar a Política nacional de desenvolvimento Urbano e ainda </a:t>
            </a:r>
            <a:r>
              <a:rPr lang="pt-BR" sz="1200" b="1" dirty="0"/>
              <a:t>acompanhar a avaliação dessa política.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13" y="3515423"/>
            <a:ext cx="3855342" cy="2929523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6942725" y="3593299"/>
            <a:ext cx="4420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360000"/>
            <a:r>
              <a:rPr lang="pt-BR" sz="1200" dirty="0" smtClean="0"/>
              <a:t>Qual estrutura?</a:t>
            </a:r>
          </a:p>
          <a:p>
            <a:pPr algn="just" defTabSz="360000"/>
            <a:r>
              <a:rPr lang="pt-BR" sz="1200" dirty="0" smtClean="0"/>
              <a:t>Tem estatuto?</a:t>
            </a:r>
          </a:p>
          <a:p>
            <a:pPr algn="just" defTabSz="360000"/>
            <a:r>
              <a:rPr lang="pt-BR" sz="1200" dirty="0" smtClean="0"/>
              <a:t>Como atua?</a:t>
            </a:r>
          </a:p>
          <a:p>
            <a:pPr algn="just" defTabSz="360000"/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9278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293693"/>
            <a:ext cx="5499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</a:rPr>
              <a:t>CONSELHO DA CIDADE</a:t>
            </a:r>
          </a:p>
        </p:txBody>
      </p:sp>
      <p:sp>
        <p:nvSpPr>
          <p:cNvPr id="2" name="Texto Explicativo Retangular com Cantos Arredondados 1"/>
          <p:cNvSpPr/>
          <p:nvPr/>
        </p:nvSpPr>
        <p:spPr>
          <a:xfrm>
            <a:off x="266700" y="1231694"/>
            <a:ext cx="9575800" cy="3404882"/>
          </a:xfrm>
          <a:prstGeom prst="wedgeRoundRectCallout">
            <a:avLst>
              <a:gd name="adj1" fmla="val -19374"/>
              <a:gd name="adj2" fmla="val 77047"/>
              <a:gd name="adj3" fmla="val 16667"/>
            </a:avLst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527050" y="1497257"/>
            <a:ext cx="90551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540000"/>
            <a:r>
              <a:rPr lang="pt-BR" sz="1400" dirty="0"/>
              <a:t>	</a:t>
            </a:r>
            <a:r>
              <a:rPr lang="pt-BR" dirty="0"/>
              <a:t>É um </a:t>
            </a:r>
            <a:r>
              <a:rPr lang="pt-BR" b="1" dirty="0"/>
              <a:t>órgão colegiado </a:t>
            </a:r>
            <a:r>
              <a:rPr lang="pt-BR" dirty="0"/>
              <a:t>de política urbana que reúne representantes do </a:t>
            </a:r>
            <a:r>
              <a:rPr lang="pt-BR" b="1" dirty="0"/>
              <a:t>poder público e da sociedade civil organizada.</a:t>
            </a:r>
          </a:p>
          <a:p>
            <a:pPr algn="just" defTabSz="540000"/>
            <a:r>
              <a:rPr lang="pt-BR" sz="1400" dirty="0"/>
              <a:t>	</a:t>
            </a:r>
            <a:r>
              <a:rPr lang="pt-BR" dirty="0"/>
              <a:t>Nas discussões relacionadas ao Plano Diretor, o objetivo principal do Conselho é garantir </a:t>
            </a:r>
            <a:r>
              <a:rPr lang="pt-BR" b="1" dirty="0"/>
              <a:t>proposição de políticas públicas </a:t>
            </a:r>
            <a:r>
              <a:rPr lang="pt-BR" dirty="0"/>
              <a:t>que visem a construção de uma cidade sustentável do ponto de vista social, econômico e ambiental. Levando em consideração as </a:t>
            </a:r>
            <a:r>
              <a:rPr lang="pt-BR" b="1" dirty="0"/>
              <a:t>demandas, necessidades e peculiaridades da cultura do município e dos moradores.</a:t>
            </a:r>
          </a:p>
          <a:p>
            <a:pPr algn="just" defTabSz="540000"/>
            <a:r>
              <a:rPr lang="pt-BR" dirty="0"/>
              <a:t>	O Conselho tem caráter orgânico e permanente na sua estrutura.</a:t>
            </a:r>
          </a:p>
          <a:p>
            <a:pPr algn="just" defTabSz="540000"/>
            <a:r>
              <a:rPr lang="pt-BR" dirty="0"/>
              <a:t>	O intuito do Conselho é também, após a Lei aprovada, </a:t>
            </a:r>
            <a:r>
              <a:rPr lang="pt-BR" b="1" dirty="0"/>
              <a:t>dê monitoramento e avaliação do Plano Diretor,</a:t>
            </a:r>
            <a:r>
              <a:rPr lang="pt-BR" dirty="0"/>
              <a:t> se o mesmo está atendendo o seu objetivo, que é o amplo Desenvolvimento Municipal e Regional.</a:t>
            </a:r>
          </a:p>
          <a:p>
            <a:pPr algn="just" defTabSz="540000"/>
            <a:r>
              <a:rPr lang="pt-BR" dirty="0"/>
              <a:t>	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919003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293693"/>
            <a:ext cx="5499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</a:rPr>
              <a:t> Plano Diretor x Sociedade</a:t>
            </a:r>
          </a:p>
        </p:txBody>
      </p:sp>
      <p:sp>
        <p:nvSpPr>
          <p:cNvPr id="6" name="Retângulo 5"/>
          <p:cNvSpPr/>
          <p:nvPr/>
        </p:nvSpPr>
        <p:spPr>
          <a:xfrm>
            <a:off x="174173" y="1739702"/>
            <a:ext cx="4730569" cy="4616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174172" y="1739702"/>
            <a:ext cx="473056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/>
              <a:t>O Plano Diretor Considera-se </a:t>
            </a:r>
            <a:r>
              <a:rPr lang="pt-BR" sz="1400" b="1" dirty="0"/>
              <a:t>obrigatório para cidades: </a:t>
            </a:r>
            <a:r>
              <a:rPr lang="pt-BR" sz="1400" dirty="0"/>
              <a:t>acima de 20 mil habitantes, integrantes de regiões metropolitanas e aglomerações urbanas, integrantes de áreas de especial interesse turístico, inseridas na área de influência de empreendimentos ou atividades com significativo impacto ambiental de âmbito regional ou nacional.</a:t>
            </a:r>
          </a:p>
          <a:p>
            <a:pPr algn="just"/>
            <a:endParaRPr lang="pt-BR" sz="1400" dirty="0"/>
          </a:p>
          <a:p>
            <a:pPr algn="just"/>
            <a:r>
              <a:rPr lang="pt-BR" sz="1400" dirty="0"/>
              <a:t>O Município tem por premissa, </a:t>
            </a:r>
            <a:r>
              <a:rPr lang="pt-BR" sz="1400" b="1" dirty="0"/>
              <a:t>propiciar à população o</a:t>
            </a:r>
            <a:r>
              <a:rPr lang="pt-BR" sz="1400" dirty="0"/>
              <a:t> </a:t>
            </a:r>
            <a:r>
              <a:rPr lang="pt-BR" sz="1400" b="1" dirty="0"/>
              <a:t>exercício de seus direitos básicos </a:t>
            </a:r>
            <a:r>
              <a:rPr lang="pt-BR" sz="1400" dirty="0"/>
              <a:t>como: </a:t>
            </a:r>
            <a:r>
              <a:rPr lang="pt-BR" sz="1400" b="1" dirty="0"/>
              <a:t>moradia, transporte público, saneamento básico, saúde, educação, lazer e trabalho</a:t>
            </a:r>
            <a:r>
              <a:rPr lang="pt-BR" sz="1400" dirty="0"/>
              <a:t>, para que cumpra com as suas funções sociais. E por este motivo se dá a importância do Plano Diretor, que identifica dentro da cidade, suas potencialidades e seus pontos negativos, introduzindo uma Política Urbana Sustentável para que o desenvolvimento social, econômico e ambiental da cidade seja contínuo.</a:t>
            </a:r>
          </a:p>
          <a:p>
            <a:pPr algn="just"/>
            <a:endParaRPr lang="pt-BR" sz="1400" dirty="0"/>
          </a:p>
          <a:p>
            <a:pPr algn="just"/>
            <a:r>
              <a:rPr lang="pt-BR" sz="1400" dirty="0"/>
              <a:t>A </a:t>
            </a:r>
            <a:r>
              <a:rPr lang="pt-BR" sz="1400" b="1" dirty="0"/>
              <a:t>contribuição da população é fundamental em todas as fases </a:t>
            </a:r>
            <a:r>
              <a:rPr lang="pt-BR" sz="1400" dirty="0"/>
              <a:t>do processo, desde a elaboração, implementação, monitoramento e fiscalização. Sendo assim, será a </a:t>
            </a:r>
            <a:r>
              <a:rPr lang="pt-BR" sz="1400" b="1" dirty="0"/>
              <a:t>base para a construção que norteará o desenvolvimento da cidade.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74171" y="981844"/>
            <a:ext cx="54991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300" b="1" dirty="0">
                <a:solidFill>
                  <a:schemeClr val="accent6">
                    <a:lumMod val="75000"/>
                  </a:schemeClr>
                </a:solidFill>
              </a:rPr>
              <a:t>Importância do Plano Diretor e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74171" y="1293426"/>
            <a:ext cx="54991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300" b="1" dirty="0">
                <a:solidFill>
                  <a:schemeClr val="accent6">
                    <a:lumMod val="75000"/>
                  </a:schemeClr>
                </a:solidFill>
              </a:rPr>
              <a:t>da Contribuição da Sociedade 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5130259" y="1739702"/>
            <a:ext cx="4730569" cy="1600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5130255" y="1747396"/>
            <a:ext cx="47305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/>
              <a:t>As </a:t>
            </a:r>
            <a:r>
              <a:rPr lang="pt-BR" sz="1400" b="1" dirty="0"/>
              <a:t>diretrizes e propostas </a:t>
            </a:r>
            <a:r>
              <a:rPr lang="pt-BR" sz="1400" dirty="0"/>
              <a:t>do Plano Diretor </a:t>
            </a:r>
            <a:r>
              <a:rPr lang="pt-BR" sz="1400" b="1" dirty="0"/>
              <a:t>tem de estar sendo monitoradas e avaliadas periodicamente,</a:t>
            </a:r>
            <a:r>
              <a:rPr lang="pt-BR" sz="1400" dirty="0"/>
              <a:t> em constante aperfeiçoamento, assim como a realidade da cidade com seu dinamismo. Esse instrumento serve para </a:t>
            </a:r>
            <a:r>
              <a:rPr lang="pt-BR" sz="1400" b="1" dirty="0"/>
              <a:t>alterar e transformar a realidade do Município em busca do desenvolvimento econômico e social,</a:t>
            </a:r>
            <a:r>
              <a:rPr lang="pt-BR" sz="1400" dirty="0"/>
              <a:t> considerando o conceito de sustentabilidade.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5130255" y="1293426"/>
            <a:ext cx="54991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300" b="1" dirty="0">
                <a:solidFill>
                  <a:schemeClr val="accent6">
                    <a:lumMod val="75000"/>
                  </a:schemeClr>
                </a:solidFill>
              </a:rPr>
              <a:t>Motivo da Revisão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5130255" y="3824888"/>
            <a:ext cx="54991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300" b="1" dirty="0">
                <a:solidFill>
                  <a:schemeClr val="accent6">
                    <a:lumMod val="75000"/>
                  </a:schemeClr>
                </a:solidFill>
              </a:rPr>
              <a:t>Procedimentos da Revisão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5130258" y="4271164"/>
            <a:ext cx="4730569" cy="754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5130255" y="4286551"/>
            <a:ext cx="47305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 smtClean="0"/>
              <a:t>Para a atualização do Plano Diretor Municipal, foi </a:t>
            </a:r>
            <a:r>
              <a:rPr lang="pt-BR" sz="1400" dirty="0"/>
              <a:t>elaborado o plano de trabalho a ser desenvolvido e implantado, contendo 05 (cinco) </a:t>
            </a:r>
            <a:r>
              <a:rPr lang="pt-BR" sz="1400" dirty="0" smtClean="0"/>
              <a:t>etapas.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55079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293693"/>
            <a:ext cx="5499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</a:rPr>
              <a:t>PARTICIPAÇÃO POPULAR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71071" y="1142210"/>
            <a:ext cx="4499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accent6">
                    <a:lumMod val="75000"/>
                  </a:schemeClr>
                </a:solidFill>
                <a:latin typeface="Bodoni MT Black" panose="02070A03080606020203" pitchFamily="18" charset="0"/>
              </a:rPr>
              <a:t>Como participar do Plano Diretor?</a:t>
            </a:r>
          </a:p>
        </p:txBody>
      </p:sp>
      <p:sp>
        <p:nvSpPr>
          <p:cNvPr id="7" name="Retângulo Arredondado 6"/>
          <p:cNvSpPr/>
          <p:nvPr/>
        </p:nvSpPr>
        <p:spPr>
          <a:xfrm>
            <a:off x="771073" y="2309460"/>
            <a:ext cx="4728029" cy="35960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7BB58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1092534" y="2676319"/>
            <a:ext cx="41779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De acordo com o Estatuto da Cidade, o Plano Diretor </a:t>
            </a:r>
            <a:r>
              <a:rPr lang="pt-BR" b="1" dirty="0"/>
              <a:t>deve ser conduzido em bases participativas</a:t>
            </a:r>
            <a:r>
              <a:rPr lang="pt-BR" dirty="0"/>
              <a:t>, sendo de extrema importância que todo esse processo ocorra conjuntamente com todos os segmentos da sociedade, </a:t>
            </a:r>
            <a:r>
              <a:rPr lang="pt-BR" b="1" dirty="0"/>
              <a:t>propiciando que o planejamento e as decisões sobre a cidade ocorram de forma democrática. </a:t>
            </a:r>
            <a:r>
              <a:rPr lang="pt-BR" dirty="0"/>
              <a:t>A este processo dá-se o nome de </a:t>
            </a:r>
            <a:r>
              <a:rPr lang="pt-BR" b="1" dirty="0"/>
              <a:t>Gestão Democrática da Cidade.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6435273" y="293693"/>
            <a:ext cx="3026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accent6">
                    <a:lumMod val="75000"/>
                  </a:schemeClr>
                </a:solidFill>
                <a:latin typeface="Bodoni MT Black" panose="02070A03080606020203" pitchFamily="18" charset="0"/>
              </a:rPr>
              <a:t>Alguns instrumentos de participação</a:t>
            </a:r>
          </a:p>
        </p:txBody>
      </p:sp>
      <p:sp>
        <p:nvSpPr>
          <p:cNvPr id="10" name="Retângulo Arredondado 9"/>
          <p:cNvSpPr/>
          <p:nvPr/>
        </p:nvSpPr>
        <p:spPr>
          <a:xfrm>
            <a:off x="6435273" y="1244600"/>
            <a:ext cx="3292929" cy="6858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6310250" y="1325890"/>
            <a:ext cx="354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</a:rPr>
              <a:t>Órgãos colegiados de política urbana, nos níveis nacional, estadual e municipal;</a:t>
            </a:r>
          </a:p>
        </p:txBody>
      </p:sp>
      <p:sp>
        <p:nvSpPr>
          <p:cNvPr id="12" name="Retângulo Arredondado 11"/>
          <p:cNvSpPr/>
          <p:nvPr/>
        </p:nvSpPr>
        <p:spPr>
          <a:xfrm>
            <a:off x="6435273" y="2413592"/>
            <a:ext cx="3292929" cy="6858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6310250" y="2494882"/>
            <a:ext cx="3542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</a:rPr>
              <a:t>Debates, audiências e consultas</a:t>
            </a:r>
          </a:p>
          <a:p>
            <a:pPr algn="ctr"/>
            <a:r>
              <a:rPr lang="pt-BR" sz="1400" dirty="0">
                <a:solidFill>
                  <a:schemeClr val="bg1"/>
                </a:solidFill>
              </a:rPr>
              <a:t>públicas;</a:t>
            </a:r>
          </a:p>
        </p:txBody>
      </p:sp>
      <p:sp>
        <p:nvSpPr>
          <p:cNvPr id="14" name="Retângulo Arredondado 13"/>
          <p:cNvSpPr/>
          <p:nvPr/>
        </p:nvSpPr>
        <p:spPr>
          <a:xfrm>
            <a:off x="6435273" y="3582584"/>
            <a:ext cx="3292929" cy="81995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6184900" y="3623229"/>
            <a:ext cx="36683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</a:rPr>
              <a:t>Conferências sobre assuntos de interesse urbano, nos níveis nacional, estadual e municipal;</a:t>
            </a:r>
          </a:p>
        </p:txBody>
      </p:sp>
      <p:sp>
        <p:nvSpPr>
          <p:cNvPr id="16" name="Retângulo Arredondado 15"/>
          <p:cNvSpPr/>
          <p:nvPr/>
        </p:nvSpPr>
        <p:spPr>
          <a:xfrm>
            <a:off x="6435273" y="4885730"/>
            <a:ext cx="3292929" cy="8562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/>
          <p:cNvSpPr txBox="1"/>
          <p:nvPr/>
        </p:nvSpPr>
        <p:spPr>
          <a:xfrm>
            <a:off x="6310250" y="4950480"/>
            <a:ext cx="35429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</a:rPr>
              <a:t>Iniciativa popular de projeto de lei e de planos, programas e projetos de desenvolvimento urbano.</a:t>
            </a:r>
          </a:p>
        </p:txBody>
      </p:sp>
      <p:sp>
        <p:nvSpPr>
          <p:cNvPr id="20" name="Cruz 19"/>
          <p:cNvSpPr/>
          <p:nvPr/>
        </p:nvSpPr>
        <p:spPr>
          <a:xfrm>
            <a:off x="7841260" y="1996578"/>
            <a:ext cx="355600" cy="368892"/>
          </a:xfrm>
          <a:prstGeom prst="plus">
            <a:avLst>
              <a:gd name="adj" fmla="val 3839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Cruz 20"/>
          <p:cNvSpPr/>
          <p:nvPr/>
        </p:nvSpPr>
        <p:spPr>
          <a:xfrm>
            <a:off x="7837095" y="3156189"/>
            <a:ext cx="355600" cy="368892"/>
          </a:xfrm>
          <a:prstGeom prst="plus">
            <a:avLst>
              <a:gd name="adj" fmla="val 3839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Cruz 21"/>
          <p:cNvSpPr/>
          <p:nvPr/>
        </p:nvSpPr>
        <p:spPr>
          <a:xfrm>
            <a:off x="7837095" y="4463974"/>
            <a:ext cx="355600" cy="368892"/>
          </a:xfrm>
          <a:prstGeom prst="plus">
            <a:avLst>
              <a:gd name="adj" fmla="val 3839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397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293693"/>
            <a:ext cx="5499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</a:rPr>
              <a:t>PARTICIPAÇÃO POPULAR</a:t>
            </a:r>
          </a:p>
        </p:txBody>
      </p:sp>
      <p:sp>
        <p:nvSpPr>
          <p:cNvPr id="6" name="Retângulo Arredondado 5"/>
          <p:cNvSpPr/>
          <p:nvPr/>
        </p:nvSpPr>
        <p:spPr>
          <a:xfrm>
            <a:off x="4225158" y="1947117"/>
            <a:ext cx="5433849" cy="324769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BB58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4566743" y="2189654"/>
            <a:ext cx="47506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Durante o período de elaboração da proposta de revisão do Plano Diretor </a:t>
            </a:r>
            <a:r>
              <a:rPr lang="pt-BR" b="1" dirty="0"/>
              <a:t>as pessoas poderão encaminhar suas dúvidas, críticas, ideias e/ou sugestões por meio de e-mail, formulários ou oralmente.</a:t>
            </a:r>
          </a:p>
          <a:p>
            <a:pPr algn="just"/>
            <a:r>
              <a:rPr lang="pt-BR" dirty="0"/>
              <a:t>As contribuições enviadas serão publicadas e estarão disponíveis para consultas, podendo ser visualizadas por todos que acessarem a página. E </a:t>
            </a:r>
            <a:r>
              <a:rPr lang="pt-BR" b="1" dirty="0"/>
              <a:t>todas as participações serão analisadas e respondidas pelos técnicos responsáveis.</a:t>
            </a:r>
          </a:p>
        </p:txBody>
      </p:sp>
      <p:grpSp>
        <p:nvGrpSpPr>
          <p:cNvPr id="13" name="Agrupar 12"/>
          <p:cNvGrpSpPr/>
          <p:nvPr/>
        </p:nvGrpSpPr>
        <p:grpSpPr>
          <a:xfrm>
            <a:off x="170680" y="1996968"/>
            <a:ext cx="3820622" cy="3148001"/>
            <a:chOff x="170680" y="1996966"/>
            <a:chExt cx="3820622" cy="3148001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680" y="1996966"/>
              <a:ext cx="3820622" cy="3148001"/>
            </a:xfrm>
            <a:prstGeom prst="rect">
              <a:avLst/>
            </a:prstGeom>
          </p:spPr>
        </p:pic>
        <p:sp>
          <p:nvSpPr>
            <p:cNvPr id="9" name="CaixaDeTexto 8"/>
            <p:cNvSpPr txBox="1"/>
            <p:nvPr/>
          </p:nvSpPr>
          <p:spPr>
            <a:xfrm>
              <a:off x="692923" y="2308246"/>
              <a:ext cx="60170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b="1" dirty="0"/>
                <a:t>SAÚDE</a:t>
              </a: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1383971" y="2227754"/>
              <a:ext cx="79725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b="1" dirty="0"/>
                <a:t>EDUCAÇÃO</a:t>
              </a:r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2152650" y="2104643"/>
              <a:ext cx="1042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900" b="1" dirty="0"/>
                <a:t>PLANEJAMENTO </a:t>
              </a:r>
            </a:p>
            <a:p>
              <a:pPr algn="ctr"/>
              <a:r>
                <a:rPr lang="pt-BR" sz="900" b="1" dirty="0"/>
                <a:t>URBANO</a:t>
              </a: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2829350" y="2581652"/>
              <a:ext cx="90754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b="1" dirty="0"/>
                <a:t>MOBILIDADE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832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293693"/>
            <a:ext cx="5499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</a:rPr>
              <a:t>CONSULTA PÚBLICA</a:t>
            </a:r>
          </a:p>
        </p:txBody>
      </p:sp>
      <p:sp>
        <p:nvSpPr>
          <p:cNvPr id="6" name="Retângulo Arredondado 5"/>
          <p:cNvSpPr/>
          <p:nvPr/>
        </p:nvSpPr>
        <p:spPr>
          <a:xfrm>
            <a:off x="488736" y="3576574"/>
            <a:ext cx="4457701" cy="25019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679236" y="3680507"/>
            <a:ext cx="40832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Durante todo o processo de consulta pública, </a:t>
            </a:r>
            <a:r>
              <a:rPr lang="pt-BR" b="1" dirty="0"/>
              <a:t>será disponibilizado um link no próprio site com informações sobre o Plano Diretor. </a:t>
            </a:r>
            <a:r>
              <a:rPr lang="pt-BR" dirty="0"/>
              <a:t>E, também ocorrerão  </a:t>
            </a:r>
            <a:r>
              <a:rPr lang="pt-BR" b="1" dirty="0" smtClean="0"/>
              <a:t>Audiências Públicas e/ou Conferências, </a:t>
            </a:r>
            <a:r>
              <a:rPr lang="pt-BR" dirty="0" smtClean="0"/>
              <a:t>além de </a:t>
            </a:r>
            <a:r>
              <a:rPr lang="pt-BR" b="1" dirty="0" smtClean="0"/>
              <a:t>oficina estraté</a:t>
            </a:r>
            <a:r>
              <a:rPr lang="pt-BR" dirty="0" smtClean="0"/>
              <a:t>gica no decorrer do processo a fim de garantir a participação popular.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81" y="1081915"/>
            <a:ext cx="3834420" cy="2260439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5499100" y="1081913"/>
            <a:ext cx="54991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300" b="1" u="sng" dirty="0">
                <a:solidFill>
                  <a:schemeClr val="accent6">
                    <a:lumMod val="75000"/>
                  </a:schemeClr>
                </a:solidFill>
              </a:rPr>
              <a:t>Formas de Participar</a:t>
            </a:r>
          </a:p>
        </p:txBody>
      </p:sp>
      <p:sp>
        <p:nvSpPr>
          <p:cNvPr id="9" name="Pentágono 8"/>
          <p:cNvSpPr/>
          <p:nvPr/>
        </p:nvSpPr>
        <p:spPr>
          <a:xfrm rot="5400000">
            <a:off x="5715756" y="1959820"/>
            <a:ext cx="1814163" cy="1435100"/>
          </a:xfrm>
          <a:prstGeom prst="homePlate">
            <a:avLst>
              <a:gd name="adj" fmla="val 35345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Pentágono 10"/>
          <p:cNvSpPr/>
          <p:nvPr/>
        </p:nvSpPr>
        <p:spPr>
          <a:xfrm rot="5400000">
            <a:off x="5715755" y="3870041"/>
            <a:ext cx="1814163" cy="1435100"/>
          </a:xfrm>
          <a:prstGeom prst="homePlate">
            <a:avLst>
              <a:gd name="adj" fmla="val 35345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Pentágono 11"/>
          <p:cNvSpPr/>
          <p:nvPr/>
        </p:nvSpPr>
        <p:spPr>
          <a:xfrm rot="5400000">
            <a:off x="7703520" y="1951946"/>
            <a:ext cx="1814163" cy="1435100"/>
          </a:xfrm>
          <a:prstGeom prst="homePlate">
            <a:avLst>
              <a:gd name="adj" fmla="val 35345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Pentágono 12"/>
          <p:cNvSpPr/>
          <p:nvPr/>
        </p:nvSpPr>
        <p:spPr>
          <a:xfrm rot="5400000">
            <a:off x="7703520" y="3870042"/>
            <a:ext cx="1814163" cy="1435100"/>
          </a:xfrm>
          <a:prstGeom prst="homePlate">
            <a:avLst>
              <a:gd name="adj" fmla="val 35345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5905286" y="1973732"/>
            <a:ext cx="14351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Por escrito através de protocolo na prefeitura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7893048" y="2004502"/>
            <a:ext cx="1435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Nos debates ou Oficinas Estratégicas;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7893048" y="3922596"/>
            <a:ext cx="14351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Por escrito ou oralmente na Audiência Pública;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5905283" y="3873419"/>
            <a:ext cx="14351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Por escrito ou oralmente na Conferências Públicas;</a:t>
            </a:r>
          </a:p>
        </p:txBody>
      </p:sp>
    </p:spTree>
    <p:extLst>
      <p:ext uri="{BB962C8B-B14F-4D97-AF65-F5344CB8AC3E}">
        <p14:creationId xmlns:p14="http://schemas.microsoft.com/office/powerpoint/2010/main" val="20213560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2713</TotalTime>
  <Words>2345</Words>
  <Application>Microsoft Office PowerPoint</Application>
  <PresentationFormat>Widescreen</PresentationFormat>
  <Paragraphs>254</Paragraphs>
  <Slides>24</Slides>
  <Notes>24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33" baseType="lpstr">
      <vt:lpstr>Arial</vt:lpstr>
      <vt:lpstr>Arial Narrow</vt:lpstr>
      <vt:lpstr>Bodoni MT Black</vt:lpstr>
      <vt:lpstr>Calibri</vt:lpstr>
      <vt:lpstr>Calibri Light</vt:lpstr>
      <vt:lpstr>Courier New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Renata Moretto Urbano</dc:creator>
  <cp:lastModifiedBy>Renata Moretto Urbano</cp:lastModifiedBy>
  <cp:revision>114</cp:revision>
  <dcterms:created xsi:type="dcterms:W3CDTF">2021-08-03T17:14:22Z</dcterms:created>
  <dcterms:modified xsi:type="dcterms:W3CDTF">2021-09-02T14:41:12Z</dcterms:modified>
</cp:coreProperties>
</file>